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9"/>
  </p:sldMasterIdLst>
  <p:notesMasterIdLst>
    <p:notesMasterId r:id="rId53"/>
  </p:notesMasterIdLst>
  <p:sldIdLst>
    <p:sldId id="373" r:id="rId10"/>
    <p:sldId id="344" r:id="rId11"/>
    <p:sldId id="262" r:id="rId12"/>
    <p:sldId id="265" r:id="rId13"/>
    <p:sldId id="329" r:id="rId14"/>
    <p:sldId id="345" r:id="rId15"/>
    <p:sldId id="333"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63" r:id="rId32"/>
    <p:sldId id="347" r:id="rId33"/>
    <p:sldId id="349" r:id="rId34"/>
    <p:sldId id="380" r:id="rId35"/>
    <p:sldId id="375" r:id="rId36"/>
    <p:sldId id="374" r:id="rId37"/>
    <p:sldId id="383" r:id="rId38"/>
    <p:sldId id="350" r:id="rId39"/>
    <p:sldId id="351" r:id="rId40"/>
    <p:sldId id="348" r:id="rId41"/>
    <p:sldId id="388" r:id="rId42"/>
    <p:sldId id="384" r:id="rId43"/>
    <p:sldId id="385" r:id="rId44"/>
    <p:sldId id="386" r:id="rId45"/>
    <p:sldId id="387" r:id="rId46"/>
    <p:sldId id="357" r:id="rId47"/>
    <p:sldId id="369" r:id="rId48"/>
    <p:sldId id="359" r:id="rId49"/>
    <p:sldId id="360" r:id="rId50"/>
    <p:sldId id="389" r:id="rId51"/>
    <p:sldId id="3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902" autoAdjust="0"/>
  </p:normalViewPr>
  <p:slideViewPr>
    <p:cSldViewPr snapToGrid="0">
      <p:cViewPr varScale="1">
        <p:scale>
          <a:sx n="53" d="100"/>
          <a:sy n="53" d="100"/>
        </p:scale>
        <p:origin x="1386"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4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Macro</c:v>
                </c:pt>
              </c:strCache>
            </c:strRef>
          </c:tx>
          <c:spPr>
            <a:solidFill>
              <a:schemeClr val="accent2"/>
            </a:solidFill>
            <a:ln>
              <a:solidFill>
                <a:schemeClr val="accent2"/>
              </a:solidFill>
            </a:ln>
            <a:effectLst/>
          </c:spPr>
          <c:invertIfNegative val="0"/>
          <c:cat>
            <c:strRef>
              <c:f>Sheet1!$A$2:$A$4</c:f>
              <c:strCache>
                <c:ptCount val="3"/>
                <c:pt idx="0">
                  <c:v>Arithmetic</c:v>
                </c:pt>
                <c:pt idx="1">
                  <c:v>Sorting</c:v>
                </c:pt>
                <c:pt idx="2">
                  <c:v>Transcription</c:v>
                </c:pt>
              </c:strCache>
            </c:strRef>
          </c:cat>
          <c:val>
            <c:numRef>
              <c:f>Sheet1!$B$2:$B$4</c:f>
              <c:numCache>
                <c:formatCode>General</c:formatCode>
                <c:ptCount val="3"/>
                <c:pt idx="0">
                  <c:v>0.2</c:v>
                </c:pt>
                <c:pt idx="1">
                  <c:v>0.3</c:v>
                </c:pt>
                <c:pt idx="2">
                  <c:v>0.17499999999999999</c:v>
                </c:pt>
              </c:numCache>
            </c:numRef>
          </c:val>
          <c:extLst>
            <c:ext xmlns:c16="http://schemas.microsoft.com/office/drawing/2014/chart" uri="{C3380CC4-5D6E-409C-BE32-E72D297353CC}">
              <c16:uniqueId val="{00000000-5791-44AB-A2CD-50EF3B036850}"/>
            </c:ext>
          </c:extLst>
        </c:ser>
        <c:ser>
          <c:idx val="1"/>
          <c:order val="1"/>
          <c:tx>
            <c:strRef>
              <c:f>Sheet1!$C$1</c:f>
              <c:strCache>
                <c:ptCount val="1"/>
                <c:pt idx="0">
                  <c:v>Micro</c:v>
                </c:pt>
              </c:strCache>
            </c:strRef>
          </c:tx>
          <c:spPr>
            <a:solidFill>
              <a:schemeClr val="accent1"/>
            </a:solidFill>
            <a:ln>
              <a:solidFill>
                <a:schemeClr val="accent1"/>
              </a:solidFill>
            </a:ln>
            <a:effectLst/>
          </c:spPr>
          <c:invertIfNegative val="0"/>
          <c:cat>
            <c:strRef>
              <c:f>Sheet1!$A$2:$A$4</c:f>
              <c:strCache>
                <c:ptCount val="3"/>
                <c:pt idx="0">
                  <c:v>Arithmetic</c:v>
                </c:pt>
                <c:pt idx="1">
                  <c:v>Sorting</c:v>
                </c:pt>
                <c:pt idx="2">
                  <c:v>Transcription</c:v>
                </c:pt>
              </c:strCache>
            </c:strRef>
          </c:cat>
          <c:val>
            <c:numRef>
              <c:f>Sheet1!$C$2:$C$4</c:f>
              <c:numCache>
                <c:formatCode>General</c:formatCode>
                <c:ptCount val="3"/>
                <c:pt idx="0">
                  <c:v>0.125</c:v>
                </c:pt>
                <c:pt idx="1">
                  <c:v>0.2</c:v>
                </c:pt>
                <c:pt idx="2">
                  <c:v>0.11</c:v>
                </c:pt>
              </c:numCache>
            </c:numRef>
          </c:val>
          <c:extLst>
            <c:ext xmlns:c16="http://schemas.microsoft.com/office/drawing/2014/chart" uri="{C3380CC4-5D6E-409C-BE32-E72D297353CC}">
              <c16:uniqueId val="{00000001-5791-44AB-A2CD-50EF3B036850}"/>
            </c:ext>
          </c:extLst>
        </c:ser>
        <c:dLbls>
          <c:showLegendKey val="0"/>
          <c:showVal val="0"/>
          <c:showCatName val="0"/>
          <c:showSerName val="0"/>
          <c:showPercent val="0"/>
          <c:showBubbleSize val="0"/>
        </c:dLbls>
        <c:gapWidth val="219"/>
        <c:overlap val="-27"/>
        <c:axId val="279495352"/>
        <c:axId val="282877352"/>
      </c:barChart>
      <c:catAx>
        <c:axId val="279495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82877352"/>
        <c:crosses val="autoZero"/>
        <c:auto val="1"/>
        <c:lblAlgn val="ctr"/>
        <c:lblOffset val="100"/>
        <c:noMultiLvlLbl val="0"/>
      </c:catAx>
      <c:valAx>
        <c:axId val="282877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Error rate</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9495352"/>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Macro</c:v>
                </c:pt>
              </c:strCache>
            </c:strRef>
          </c:tx>
          <c:spPr>
            <a:solidFill>
              <a:schemeClr val="accent2"/>
            </a:solidFill>
            <a:ln>
              <a:solidFill>
                <a:schemeClr val="accent2"/>
              </a:solidFill>
            </a:ln>
            <a:effectLst/>
          </c:spPr>
          <c:invertIfNegative val="0"/>
          <c:cat>
            <c:strRef>
              <c:f>Sheet1!$A$2:$A$3</c:f>
              <c:strCache>
                <c:ptCount val="1"/>
                <c:pt idx="0">
                  <c:v>Average</c:v>
                </c:pt>
              </c:strCache>
            </c:strRef>
          </c:cat>
          <c:val>
            <c:numRef>
              <c:f>Sheet1!$B$2:$B$3</c:f>
              <c:numCache>
                <c:formatCode>General</c:formatCode>
                <c:ptCount val="2"/>
                <c:pt idx="0">
                  <c:v>99.6</c:v>
                </c:pt>
                <c:pt idx="1">
                  <c:v>0</c:v>
                </c:pt>
              </c:numCache>
            </c:numRef>
          </c:val>
          <c:extLst>
            <c:ext xmlns:c16="http://schemas.microsoft.com/office/drawing/2014/chart" uri="{C3380CC4-5D6E-409C-BE32-E72D297353CC}">
              <c16:uniqueId val="{00000000-DBFE-43EC-A109-4EBE4FDACBB6}"/>
            </c:ext>
          </c:extLst>
        </c:ser>
        <c:ser>
          <c:idx val="1"/>
          <c:order val="1"/>
          <c:tx>
            <c:strRef>
              <c:f>Sheet1!$C$1</c:f>
              <c:strCache>
                <c:ptCount val="1"/>
                <c:pt idx="0">
                  <c:v>Micro</c:v>
                </c:pt>
              </c:strCache>
            </c:strRef>
          </c:tx>
          <c:spPr>
            <a:solidFill>
              <a:schemeClr val="accent1"/>
            </a:solidFill>
            <a:ln>
              <a:solidFill>
                <a:schemeClr val="accent1"/>
              </a:solidFill>
            </a:ln>
            <a:effectLst/>
          </c:spPr>
          <c:invertIfNegative val="0"/>
          <c:cat>
            <c:strRef>
              <c:f>Sheet1!$A$2:$A$3</c:f>
              <c:strCache>
                <c:ptCount val="1"/>
                <c:pt idx="0">
                  <c:v>Average</c:v>
                </c:pt>
              </c:strCache>
            </c:strRef>
          </c:cat>
          <c:val>
            <c:numRef>
              <c:f>Sheet1!$C$2:$C$3</c:f>
              <c:numCache>
                <c:formatCode>General</c:formatCode>
                <c:ptCount val="2"/>
                <c:pt idx="0">
                  <c:v>131</c:v>
                </c:pt>
                <c:pt idx="1">
                  <c:v>0</c:v>
                </c:pt>
              </c:numCache>
            </c:numRef>
          </c:val>
          <c:extLst>
            <c:ext xmlns:c16="http://schemas.microsoft.com/office/drawing/2014/chart" uri="{C3380CC4-5D6E-409C-BE32-E72D297353CC}">
              <c16:uniqueId val="{00000001-DBFE-43EC-A109-4EBE4FDACBB6}"/>
            </c:ext>
          </c:extLst>
        </c:ser>
        <c:dLbls>
          <c:showLegendKey val="0"/>
          <c:showVal val="0"/>
          <c:showCatName val="0"/>
          <c:showSerName val="0"/>
          <c:showPercent val="0"/>
          <c:showBubbleSize val="0"/>
        </c:dLbls>
        <c:gapWidth val="219"/>
        <c:overlap val="-27"/>
        <c:axId val="282875392"/>
        <c:axId val="357794456"/>
      </c:barChart>
      <c:catAx>
        <c:axId val="28287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7794456"/>
        <c:crosses val="autoZero"/>
        <c:auto val="1"/>
        <c:lblAlgn val="ctr"/>
        <c:lblOffset val="100"/>
        <c:noMultiLvlLbl val="0"/>
      </c:catAx>
      <c:valAx>
        <c:axId val="357794456"/>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 (seconds)</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2875392"/>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Macro</c:v>
                </c:pt>
              </c:strCache>
            </c:strRef>
          </c:tx>
          <c:spPr>
            <a:solidFill>
              <a:schemeClr val="accent2"/>
            </a:solidFill>
            <a:ln>
              <a:solidFill>
                <a:schemeClr val="accent2"/>
              </a:solidFill>
            </a:ln>
            <a:effectLst/>
          </c:spPr>
          <c:invertIfNegative val="0"/>
          <c:cat>
            <c:strRef>
              <c:f>Sheet1!$A$2:$A$4</c:f>
              <c:strCache>
                <c:ptCount val="3"/>
                <c:pt idx="0">
                  <c:v>Arithmetic</c:v>
                </c:pt>
                <c:pt idx="1">
                  <c:v>Sorting</c:v>
                </c:pt>
                <c:pt idx="2">
                  <c:v>Transcription</c:v>
                </c:pt>
              </c:strCache>
            </c:strRef>
          </c:cat>
          <c:val>
            <c:numRef>
              <c:f>Sheet1!$B$2:$B$4</c:f>
              <c:numCache>
                <c:formatCode>General</c:formatCode>
                <c:ptCount val="3"/>
                <c:pt idx="0">
                  <c:v>40.6</c:v>
                </c:pt>
                <c:pt idx="1">
                  <c:v>85.6</c:v>
                </c:pt>
                <c:pt idx="2">
                  <c:v>191.9</c:v>
                </c:pt>
              </c:numCache>
            </c:numRef>
          </c:val>
          <c:extLst>
            <c:ext xmlns:c16="http://schemas.microsoft.com/office/drawing/2014/chart" uri="{C3380CC4-5D6E-409C-BE32-E72D297353CC}">
              <c16:uniqueId val="{00000000-D4BC-476A-8A4A-C9A3ECA3107B}"/>
            </c:ext>
          </c:extLst>
        </c:ser>
        <c:ser>
          <c:idx val="1"/>
          <c:order val="1"/>
          <c:tx>
            <c:strRef>
              <c:f>Sheet1!$C$1</c:f>
              <c:strCache>
                <c:ptCount val="1"/>
                <c:pt idx="0">
                  <c:v>Micro</c:v>
                </c:pt>
              </c:strCache>
            </c:strRef>
          </c:tx>
          <c:spPr>
            <a:solidFill>
              <a:schemeClr val="accent1"/>
            </a:solidFill>
            <a:ln>
              <a:solidFill>
                <a:schemeClr val="accent1"/>
              </a:solidFill>
            </a:ln>
            <a:effectLst/>
          </c:spPr>
          <c:invertIfNegative val="0"/>
          <c:cat>
            <c:strRef>
              <c:f>Sheet1!$A$2:$A$4</c:f>
              <c:strCache>
                <c:ptCount val="3"/>
                <c:pt idx="0">
                  <c:v>Arithmetic</c:v>
                </c:pt>
                <c:pt idx="1">
                  <c:v>Sorting</c:v>
                </c:pt>
                <c:pt idx="2">
                  <c:v>Transcription</c:v>
                </c:pt>
              </c:strCache>
            </c:strRef>
          </c:cat>
          <c:val>
            <c:numRef>
              <c:f>Sheet1!$C$2:$C$4</c:f>
              <c:numCache>
                <c:formatCode>General</c:formatCode>
                <c:ptCount val="3"/>
                <c:pt idx="0">
                  <c:v>86.1</c:v>
                </c:pt>
                <c:pt idx="1">
                  <c:v>116.3</c:v>
                </c:pt>
                <c:pt idx="2">
                  <c:v>191.5</c:v>
                </c:pt>
              </c:numCache>
            </c:numRef>
          </c:val>
          <c:extLst>
            <c:ext xmlns:c16="http://schemas.microsoft.com/office/drawing/2014/chart" uri="{C3380CC4-5D6E-409C-BE32-E72D297353CC}">
              <c16:uniqueId val="{00000001-D4BC-476A-8A4A-C9A3ECA3107B}"/>
            </c:ext>
          </c:extLst>
        </c:ser>
        <c:dLbls>
          <c:showLegendKey val="0"/>
          <c:showVal val="0"/>
          <c:showCatName val="0"/>
          <c:showSerName val="0"/>
          <c:showPercent val="0"/>
          <c:showBubbleSize val="0"/>
        </c:dLbls>
        <c:gapWidth val="219"/>
        <c:overlap val="-27"/>
        <c:axId val="357794848"/>
        <c:axId val="357797200"/>
      </c:barChart>
      <c:catAx>
        <c:axId val="357794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7797200"/>
        <c:crosses val="autoZero"/>
        <c:auto val="1"/>
        <c:lblAlgn val="ctr"/>
        <c:lblOffset val="100"/>
        <c:noMultiLvlLbl val="0"/>
      </c:catAx>
      <c:valAx>
        <c:axId val="357797200"/>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 (seconds)</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4848"/>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Macro</c:v>
                </c:pt>
              </c:strCache>
            </c:strRef>
          </c:tx>
          <c:spPr>
            <a:solidFill>
              <a:schemeClr val="accent2"/>
            </a:solidFill>
            <a:ln>
              <a:solidFill>
                <a:schemeClr val="accent2"/>
              </a:solidFill>
            </a:ln>
            <a:effectLst/>
          </c:spPr>
          <c:invertIfNegative val="0"/>
          <c:cat>
            <c:strRef>
              <c:f>Sheet1!$A$2:$A$3</c:f>
              <c:strCache>
                <c:ptCount val="2"/>
                <c:pt idx="0">
                  <c:v>Uninterrupted</c:v>
                </c:pt>
                <c:pt idx="1">
                  <c:v>Interrupted</c:v>
                </c:pt>
              </c:strCache>
            </c:strRef>
          </c:cat>
          <c:val>
            <c:numRef>
              <c:f>Sheet1!$B$2:$B$3</c:f>
              <c:numCache>
                <c:formatCode>General</c:formatCode>
                <c:ptCount val="2"/>
                <c:pt idx="0">
                  <c:v>99.6</c:v>
                </c:pt>
                <c:pt idx="1">
                  <c:v>116</c:v>
                </c:pt>
              </c:numCache>
            </c:numRef>
          </c:val>
          <c:extLst>
            <c:ext xmlns:c16="http://schemas.microsoft.com/office/drawing/2014/chart" uri="{C3380CC4-5D6E-409C-BE32-E72D297353CC}">
              <c16:uniqueId val="{00000000-893E-4AE5-A5A1-8570EAC9E2E9}"/>
            </c:ext>
          </c:extLst>
        </c:ser>
        <c:ser>
          <c:idx val="1"/>
          <c:order val="1"/>
          <c:tx>
            <c:strRef>
              <c:f>Sheet1!$C$1</c:f>
              <c:strCache>
                <c:ptCount val="1"/>
                <c:pt idx="0">
                  <c:v>Micro</c:v>
                </c:pt>
              </c:strCache>
            </c:strRef>
          </c:tx>
          <c:spPr>
            <a:solidFill>
              <a:schemeClr val="accent1"/>
            </a:solidFill>
            <a:ln>
              <a:solidFill>
                <a:schemeClr val="accent1"/>
              </a:solidFill>
            </a:ln>
            <a:effectLst/>
          </c:spPr>
          <c:invertIfNegative val="0"/>
          <c:cat>
            <c:strRef>
              <c:f>Sheet1!$A$2:$A$3</c:f>
              <c:strCache>
                <c:ptCount val="2"/>
                <c:pt idx="0">
                  <c:v>Uninterrupted</c:v>
                </c:pt>
                <c:pt idx="1">
                  <c:v>Interrupted</c:v>
                </c:pt>
              </c:strCache>
            </c:strRef>
          </c:cat>
          <c:val>
            <c:numRef>
              <c:f>Sheet1!$C$2:$C$3</c:f>
              <c:numCache>
                <c:formatCode>General</c:formatCode>
                <c:ptCount val="2"/>
                <c:pt idx="0">
                  <c:v>131</c:v>
                </c:pt>
                <c:pt idx="1">
                  <c:v>0</c:v>
                </c:pt>
              </c:numCache>
            </c:numRef>
          </c:val>
          <c:extLst>
            <c:ext xmlns:c16="http://schemas.microsoft.com/office/drawing/2014/chart" uri="{C3380CC4-5D6E-409C-BE32-E72D297353CC}">
              <c16:uniqueId val="{00000001-893E-4AE5-A5A1-8570EAC9E2E9}"/>
            </c:ext>
          </c:extLst>
        </c:ser>
        <c:dLbls>
          <c:showLegendKey val="0"/>
          <c:showVal val="0"/>
          <c:showCatName val="0"/>
          <c:showSerName val="0"/>
          <c:showPercent val="0"/>
          <c:showBubbleSize val="0"/>
        </c:dLbls>
        <c:gapWidth val="219"/>
        <c:overlap val="-27"/>
        <c:axId val="357795632"/>
        <c:axId val="357790536"/>
      </c:barChart>
      <c:catAx>
        <c:axId val="357795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7790536"/>
        <c:crosses val="autoZero"/>
        <c:auto val="1"/>
        <c:lblAlgn val="ctr"/>
        <c:lblOffset val="100"/>
        <c:noMultiLvlLbl val="0"/>
      </c:catAx>
      <c:valAx>
        <c:axId val="357790536"/>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 (seconds)</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5632"/>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Macro</c:v>
                </c:pt>
              </c:strCache>
            </c:strRef>
          </c:tx>
          <c:spPr>
            <a:solidFill>
              <a:schemeClr val="accent2"/>
            </a:solidFill>
            <a:ln>
              <a:solidFill>
                <a:schemeClr val="accent2"/>
              </a:solidFill>
            </a:ln>
            <a:effectLst/>
          </c:spPr>
          <c:invertIfNegative val="0"/>
          <c:cat>
            <c:strRef>
              <c:f>Sheet1!$A$2:$A$3</c:f>
              <c:strCache>
                <c:ptCount val="2"/>
                <c:pt idx="0">
                  <c:v>Uninterrupted</c:v>
                </c:pt>
                <c:pt idx="1">
                  <c:v>Interrupted</c:v>
                </c:pt>
              </c:strCache>
            </c:strRef>
          </c:cat>
          <c:val>
            <c:numRef>
              <c:f>Sheet1!$B$2:$B$3</c:f>
              <c:numCache>
                <c:formatCode>General</c:formatCode>
                <c:ptCount val="2"/>
                <c:pt idx="0">
                  <c:v>99.6</c:v>
                </c:pt>
                <c:pt idx="1">
                  <c:v>116</c:v>
                </c:pt>
              </c:numCache>
            </c:numRef>
          </c:val>
          <c:extLst>
            <c:ext xmlns:c16="http://schemas.microsoft.com/office/drawing/2014/chart" uri="{C3380CC4-5D6E-409C-BE32-E72D297353CC}">
              <c16:uniqueId val="{00000000-977D-4109-AA9A-87AD78B33109}"/>
            </c:ext>
          </c:extLst>
        </c:ser>
        <c:ser>
          <c:idx val="1"/>
          <c:order val="1"/>
          <c:tx>
            <c:strRef>
              <c:f>Sheet1!$C$1</c:f>
              <c:strCache>
                <c:ptCount val="1"/>
                <c:pt idx="0">
                  <c:v>Micro</c:v>
                </c:pt>
              </c:strCache>
            </c:strRef>
          </c:tx>
          <c:spPr>
            <a:solidFill>
              <a:schemeClr val="accent1"/>
            </a:solidFill>
            <a:ln>
              <a:solidFill>
                <a:schemeClr val="accent1"/>
              </a:solidFill>
            </a:ln>
            <a:effectLst/>
          </c:spPr>
          <c:invertIfNegative val="0"/>
          <c:cat>
            <c:strRef>
              <c:f>Sheet1!$A$2:$A$3</c:f>
              <c:strCache>
                <c:ptCount val="2"/>
                <c:pt idx="0">
                  <c:v>Uninterrupted</c:v>
                </c:pt>
                <c:pt idx="1">
                  <c:v>Interrupted</c:v>
                </c:pt>
              </c:strCache>
            </c:strRef>
          </c:cat>
          <c:val>
            <c:numRef>
              <c:f>Sheet1!$C$2:$C$3</c:f>
              <c:numCache>
                <c:formatCode>General</c:formatCode>
                <c:ptCount val="2"/>
                <c:pt idx="0">
                  <c:v>131</c:v>
                </c:pt>
                <c:pt idx="1">
                  <c:v>134</c:v>
                </c:pt>
              </c:numCache>
            </c:numRef>
          </c:val>
          <c:extLst>
            <c:ext xmlns:c16="http://schemas.microsoft.com/office/drawing/2014/chart" uri="{C3380CC4-5D6E-409C-BE32-E72D297353CC}">
              <c16:uniqueId val="{00000001-977D-4109-AA9A-87AD78B33109}"/>
            </c:ext>
          </c:extLst>
        </c:ser>
        <c:dLbls>
          <c:showLegendKey val="0"/>
          <c:showVal val="0"/>
          <c:showCatName val="0"/>
          <c:showSerName val="0"/>
          <c:showPercent val="0"/>
          <c:showBubbleSize val="0"/>
        </c:dLbls>
        <c:gapWidth val="219"/>
        <c:overlap val="-27"/>
        <c:axId val="357791712"/>
        <c:axId val="357795240"/>
      </c:barChart>
      <c:catAx>
        <c:axId val="357791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57795240"/>
        <c:crosses val="autoZero"/>
        <c:auto val="1"/>
        <c:lblAlgn val="ctr"/>
        <c:lblOffset val="100"/>
        <c:noMultiLvlLbl val="0"/>
      </c:catAx>
      <c:valAx>
        <c:axId val="357795240"/>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Time (seconds)</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1712"/>
        <c:crosses val="autoZero"/>
        <c:crossBetween val="between"/>
      </c:valAx>
      <c:spPr>
        <a:noFill/>
        <a:ln>
          <a:noFill/>
        </a:ln>
        <a:effectLst/>
      </c:spPr>
    </c:plotArea>
    <c:legend>
      <c:legendPos val="l"/>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Target $0.05</c:v>
                </c:pt>
              </c:strCache>
            </c:strRef>
          </c:tx>
          <c:spPr>
            <a:ln w="28575" cap="rnd">
              <a:solidFill>
                <a:schemeClr val="accent6"/>
              </a:solidFill>
              <a:round/>
            </a:ln>
            <a:effectLst/>
          </c:spPr>
          <c:marker>
            <c:symbol val="none"/>
          </c:marker>
          <c:cat>
            <c:numRef>
              <c:f>Sheet1!$A$2:$A$5</c:f>
              <c:numCache>
                <c:formatCode>"$"#,##0.00_);[Red]\("$"#,##0.00\)</c:formatCode>
                <c:ptCount val="4"/>
                <c:pt idx="0">
                  <c:v>0.05</c:v>
                </c:pt>
                <c:pt idx="1">
                  <c:v>0.1</c:v>
                </c:pt>
                <c:pt idx="2">
                  <c:v>0.25</c:v>
                </c:pt>
                <c:pt idx="3">
                  <c:v>0.5</c:v>
                </c:pt>
              </c:numCache>
            </c:numRef>
          </c:cat>
          <c:val>
            <c:numRef>
              <c:f>Sheet1!$B$2:$B$5</c:f>
              <c:numCache>
                <c:formatCode>0.00%</c:formatCode>
                <c:ptCount val="4"/>
                <c:pt idx="0">
                  <c:v>0.32217918552036207</c:v>
                </c:pt>
                <c:pt idx="1">
                  <c:v>0.39253393665158376</c:v>
                </c:pt>
                <c:pt idx="2">
                  <c:v>0.50843800904977376</c:v>
                </c:pt>
                <c:pt idx="3">
                  <c:v>0.688910407239819</c:v>
                </c:pt>
              </c:numCache>
            </c:numRef>
          </c:val>
          <c:smooth val="0"/>
          <c:extLst>
            <c:ext xmlns:c16="http://schemas.microsoft.com/office/drawing/2014/chart" uri="{C3380CC4-5D6E-409C-BE32-E72D297353CC}">
              <c16:uniqueId val="{00000000-733C-4779-B11C-CDD600C02412}"/>
            </c:ext>
          </c:extLst>
        </c:ser>
        <c:ser>
          <c:idx val="1"/>
          <c:order val="1"/>
          <c:tx>
            <c:strRef>
              <c:f>Sheet1!$C$1</c:f>
              <c:strCache>
                <c:ptCount val="1"/>
                <c:pt idx="0">
                  <c:v>Target $0.50</c:v>
                </c:pt>
              </c:strCache>
            </c:strRef>
          </c:tx>
          <c:spPr>
            <a:ln w="28575" cap="rnd">
              <a:noFill/>
              <a:round/>
            </a:ln>
            <a:effectLst/>
          </c:spPr>
          <c:marker>
            <c:symbol val="none"/>
          </c:marker>
          <c:cat>
            <c:numRef>
              <c:f>Sheet1!$A$2:$A$5</c:f>
              <c:numCache>
                <c:formatCode>"$"#,##0.00_);[Red]\("$"#,##0.00\)</c:formatCode>
                <c:ptCount val="4"/>
                <c:pt idx="0">
                  <c:v>0.05</c:v>
                </c:pt>
                <c:pt idx="1">
                  <c:v>0.1</c:v>
                </c:pt>
                <c:pt idx="2">
                  <c:v>0.25</c:v>
                </c:pt>
                <c:pt idx="3">
                  <c:v>0.5</c:v>
                </c:pt>
              </c:numCache>
            </c:numRef>
          </c:cat>
          <c:val>
            <c:numRef>
              <c:f>Sheet1!$C$2:$C$5</c:f>
              <c:numCache>
                <c:formatCode>0.00%</c:formatCode>
                <c:ptCount val="4"/>
                <c:pt idx="0">
                  <c:v>0.3286</c:v>
                </c:pt>
                <c:pt idx="1">
                  <c:v>0.32140000000000002</c:v>
                </c:pt>
                <c:pt idx="2">
                  <c:v>0.38100000000000001</c:v>
                </c:pt>
                <c:pt idx="3">
                  <c:v>0.3548</c:v>
                </c:pt>
              </c:numCache>
            </c:numRef>
          </c:val>
          <c:smooth val="0"/>
          <c:extLst>
            <c:ext xmlns:c16="http://schemas.microsoft.com/office/drawing/2014/chart" uri="{C3380CC4-5D6E-409C-BE32-E72D297353CC}">
              <c16:uniqueId val="{00000001-733C-4779-B11C-CDD600C02412}"/>
            </c:ext>
          </c:extLst>
        </c:ser>
        <c:dLbls>
          <c:showLegendKey val="0"/>
          <c:showVal val="0"/>
          <c:showCatName val="0"/>
          <c:showSerName val="0"/>
          <c:showPercent val="0"/>
          <c:showBubbleSize val="0"/>
        </c:dLbls>
        <c:smooth val="0"/>
        <c:axId val="357790928"/>
        <c:axId val="357796808"/>
      </c:lineChart>
      <c:catAx>
        <c:axId val="35779092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smtClean="0">
                    <a:solidFill>
                      <a:schemeClr val="accent2"/>
                    </a:solidFill>
                  </a:rPr>
                  <a:t>Attack Task</a:t>
                </a:r>
                <a:r>
                  <a:rPr lang="en-US" sz="1800" dirty="0" smtClean="0"/>
                  <a:t> Payment Amount</a:t>
                </a:r>
                <a:endParaRPr lang="en-US" sz="1800" dirty="0"/>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quot;$&quot;#,##0.00_);[Red]\(&quot;$&quot;#,##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6808"/>
        <c:crosses val="autoZero"/>
        <c:auto val="1"/>
        <c:lblAlgn val="ctr"/>
        <c:lblOffset val="100"/>
        <c:noMultiLvlLbl val="0"/>
      </c:catAx>
      <c:valAx>
        <c:axId val="357796808"/>
        <c:scaling>
          <c:orientation val="minMax"/>
          <c:max val="0.8"/>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smtClean="0"/>
                  <a:t>Response Rate</a:t>
                </a:r>
                <a:endParaRPr lang="en-US" sz="1800"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0928"/>
        <c:crosses val="autoZero"/>
        <c:crossBetween val="between"/>
        <c:majorUnit val="0.1"/>
      </c:valAx>
      <c:spPr>
        <a:noFill/>
        <a:ln>
          <a:noFill/>
        </a:ln>
        <a:effectLst/>
      </c:spPr>
    </c:plotArea>
    <c:legend>
      <c:legendPos val="r"/>
      <c:legendEntry>
        <c:idx val="0"/>
        <c:txPr>
          <a:bodyPr rot="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Target $0.05</c:v>
                </c:pt>
              </c:strCache>
            </c:strRef>
          </c:tx>
          <c:spPr>
            <a:ln w="28575" cap="rnd">
              <a:solidFill>
                <a:schemeClr val="accent6"/>
              </a:solidFill>
              <a:round/>
            </a:ln>
            <a:effectLst/>
          </c:spPr>
          <c:marker>
            <c:symbol val="none"/>
          </c:marker>
          <c:cat>
            <c:numRef>
              <c:f>Sheet1!$A$2:$A$5</c:f>
              <c:numCache>
                <c:formatCode>"$"#,##0.00_);[Red]\("$"#,##0.00\)</c:formatCode>
                <c:ptCount val="4"/>
                <c:pt idx="0">
                  <c:v>0.05</c:v>
                </c:pt>
                <c:pt idx="1">
                  <c:v>0.1</c:v>
                </c:pt>
                <c:pt idx="2">
                  <c:v>0.25</c:v>
                </c:pt>
                <c:pt idx="3">
                  <c:v>0.5</c:v>
                </c:pt>
              </c:numCache>
            </c:numRef>
          </c:cat>
          <c:val>
            <c:numRef>
              <c:f>Sheet1!$B$2:$B$5</c:f>
              <c:numCache>
                <c:formatCode>0.00%</c:formatCode>
                <c:ptCount val="4"/>
                <c:pt idx="0">
                  <c:v>0.32217918552036207</c:v>
                </c:pt>
                <c:pt idx="1">
                  <c:v>0.39253393665158376</c:v>
                </c:pt>
                <c:pt idx="2">
                  <c:v>0.50843800904977376</c:v>
                </c:pt>
                <c:pt idx="3">
                  <c:v>0.688910407239819</c:v>
                </c:pt>
              </c:numCache>
            </c:numRef>
          </c:val>
          <c:smooth val="0"/>
          <c:extLst>
            <c:ext xmlns:c16="http://schemas.microsoft.com/office/drawing/2014/chart" uri="{C3380CC4-5D6E-409C-BE32-E72D297353CC}">
              <c16:uniqueId val="{00000000-B178-4306-9FF9-82B1B358C609}"/>
            </c:ext>
          </c:extLst>
        </c:ser>
        <c:ser>
          <c:idx val="1"/>
          <c:order val="1"/>
          <c:tx>
            <c:strRef>
              <c:f>Sheet1!$C$1</c:f>
              <c:strCache>
                <c:ptCount val="1"/>
                <c:pt idx="0">
                  <c:v>Target $0.25</c:v>
                </c:pt>
              </c:strCache>
            </c:strRef>
          </c:tx>
          <c:spPr>
            <a:ln w="28575" cap="rnd">
              <a:solidFill>
                <a:schemeClr val="tx2"/>
              </a:solidFill>
              <a:round/>
            </a:ln>
            <a:effectLst/>
          </c:spPr>
          <c:marker>
            <c:symbol val="none"/>
          </c:marker>
          <c:cat>
            <c:numRef>
              <c:f>Sheet1!$A$2:$A$5</c:f>
              <c:numCache>
                <c:formatCode>"$"#,##0.00_);[Red]\("$"#,##0.00\)</c:formatCode>
                <c:ptCount val="4"/>
                <c:pt idx="0">
                  <c:v>0.05</c:v>
                </c:pt>
                <c:pt idx="1">
                  <c:v>0.1</c:v>
                </c:pt>
                <c:pt idx="2">
                  <c:v>0.25</c:v>
                </c:pt>
                <c:pt idx="3">
                  <c:v>0.5</c:v>
                </c:pt>
              </c:numCache>
            </c:numRef>
          </c:cat>
          <c:val>
            <c:numRef>
              <c:f>Sheet1!$C$2:$C$5</c:f>
              <c:numCache>
                <c:formatCode>0.00%</c:formatCode>
                <c:ptCount val="4"/>
                <c:pt idx="0">
                  <c:v>0.3286</c:v>
                </c:pt>
                <c:pt idx="1">
                  <c:v>0.32140000000000002</c:v>
                </c:pt>
                <c:pt idx="2">
                  <c:v>0.38100000000000001</c:v>
                </c:pt>
                <c:pt idx="3">
                  <c:v>0.3548</c:v>
                </c:pt>
              </c:numCache>
            </c:numRef>
          </c:val>
          <c:smooth val="0"/>
          <c:extLst>
            <c:ext xmlns:c16="http://schemas.microsoft.com/office/drawing/2014/chart" uri="{C3380CC4-5D6E-409C-BE32-E72D297353CC}">
              <c16:uniqueId val="{00000001-B178-4306-9FF9-82B1B358C609}"/>
            </c:ext>
          </c:extLst>
        </c:ser>
        <c:dLbls>
          <c:showLegendKey val="0"/>
          <c:showVal val="0"/>
          <c:showCatName val="0"/>
          <c:showSerName val="0"/>
          <c:showPercent val="0"/>
          <c:showBubbleSize val="0"/>
        </c:dLbls>
        <c:smooth val="0"/>
        <c:axId val="357790144"/>
        <c:axId val="357791320"/>
      </c:lineChart>
      <c:catAx>
        <c:axId val="35779014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smtClean="0">
                    <a:solidFill>
                      <a:schemeClr val="accent2"/>
                    </a:solidFill>
                  </a:rPr>
                  <a:t>Attack Task </a:t>
                </a:r>
                <a:r>
                  <a:rPr lang="en-US" sz="1800" dirty="0" smtClean="0"/>
                  <a:t>Payment Amount</a:t>
                </a:r>
                <a:endParaRPr lang="en-US" sz="1800" dirty="0"/>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quot;$&quot;#,##0.00_);[Red]\(&quot;$&quot;#,##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1320"/>
        <c:crosses val="autoZero"/>
        <c:auto val="1"/>
        <c:lblAlgn val="ctr"/>
        <c:lblOffset val="100"/>
        <c:noMultiLvlLbl val="0"/>
      </c:catAx>
      <c:valAx>
        <c:axId val="357791320"/>
        <c:scaling>
          <c:orientation val="minMax"/>
          <c:max val="0.8"/>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dirty="0" smtClean="0"/>
                  <a:t>Response Rate</a:t>
                </a:r>
                <a:endParaRPr lang="en-US" sz="1800"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7790144"/>
        <c:crosses val="autoZero"/>
        <c:crossBetween val="between"/>
        <c:majorUnit val="0.1"/>
      </c:valAx>
      <c:spPr>
        <a:noFill/>
        <a:ln>
          <a:noFill/>
        </a:ln>
        <a:effectLst/>
      </c:spPr>
    </c:plotArea>
    <c:legend>
      <c:legendPos val="r"/>
      <c:legendEntry>
        <c:idx val="0"/>
        <c:txPr>
          <a:bodyPr rot="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en-US"/>
          </a:p>
        </c:txPr>
      </c:legendEntry>
      <c:layout/>
      <c:overlay val="0"/>
      <c:spPr>
        <a:noFill/>
        <a:ln>
          <a:noFill/>
        </a:ln>
        <a:effectLst/>
      </c:spPr>
      <c:txPr>
        <a:bodyPr rot="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DBEBF-0941-4D92-A719-539EE6436307}" type="datetimeFigureOut">
              <a:rPr lang="en-US" smtClean="0"/>
              <a:t>11/2/2016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D1E17-20B2-46C5-8FF1-362B54F307F1}" type="slidenum">
              <a:rPr lang="en-US" smtClean="0"/>
              <a:t>‹#›</a:t>
            </a:fld>
            <a:endParaRPr lang="en-US"/>
          </a:p>
        </p:txBody>
      </p:sp>
    </p:spTree>
    <p:extLst>
      <p:ext uri="{BB962C8B-B14F-4D97-AF65-F5344CB8AC3E}">
        <p14:creationId xmlns:p14="http://schemas.microsoft.com/office/powerpoint/2010/main" val="1521086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85B3D2-75B5-4B2C-AB3B-CC1CE32FC155}" type="slidenum">
              <a:rPr lang="en-US" smtClean="0"/>
              <a:t>1</a:t>
            </a:fld>
            <a:endParaRPr lang="en-US"/>
          </a:p>
        </p:txBody>
      </p:sp>
    </p:spTree>
    <p:extLst>
      <p:ext uri="{BB962C8B-B14F-4D97-AF65-F5344CB8AC3E}">
        <p14:creationId xmlns:p14="http://schemas.microsoft.com/office/powerpoint/2010/main" val="3781293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10</a:t>
            </a:fld>
            <a:endParaRPr lang="en-US"/>
          </a:p>
        </p:txBody>
      </p:sp>
    </p:spTree>
    <p:extLst>
      <p:ext uri="{BB962C8B-B14F-4D97-AF65-F5344CB8AC3E}">
        <p14:creationId xmlns:p14="http://schemas.microsoft.com/office/powerpoint/2010/main" val="4127481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Reflect</a:t>
            </a:r>
            <a:r>
              <a:rPr lang="en-US" sz="1200" kern="1200" baseline="0" dirty="0" smtClean="0">
                <a:solidFill>
                  <a:schemeClr val="tx1"/>
                </a:solidFill>
                <a:effectLst/>
                <a:latin typeface="+mn-lt"/>
                <a:ea typeface="+mn-ea"/>
                <a:cs typeface="+mn-cs"/>
              </a:rPr>
              <a:t> back p</a:t>
            </a:r>
            <a:r>
              <a:rPr lang="en-US" sz="1200" kern="1200" dirty="0" smtClean="0">
                <a:solidFill>
                  <a:schemeClr val="tx1"/>
                </a:solidFill>
                <a:effectLst/>
                <a:latin typeface="+mn-lt"/>
                <a:ea typeface="+mn-ea"/>
                <a:cs typeface="+mn-cs"/>
              </a:rPr>
              <a:t>re-existing ideas, because these are shown to encourage brainstorming.</a:t>
            </a:r>
            <a:endParaRPr lang="en-US" dirty="0"/>
          </a:p>
        </p:txBody>
      </p:sp>
      <p:sp>
        <p:nvSpPr>
          <p:cNvPr id="4" name="Slide Number Placeholder 3"/>
          <p:cNvSpPr>
            <a:spLocks noGrp="1"/>
          </p:cNvSpPr>
          <p:nvPr>
            <p:ph type="sldNum" sz="quarter" idx="10"/>
          </p:nvPr>
        </p:nvSpPr>
        <p:spPr/>
        <p:txBody>
          <a:bodyPr/>
          <a:lstStyle/>
          <a:p>
            <a:fld id="{9031642D-5678-4680-9EE5-B9F1C85CDA28}" type="slidenum">
              <a:rPr lang="en-US" smtClean="0"/>
              <a:t>11</a:t>
            </a:fld>
            <a:endParaRPr lang="en-US"/>
          </a:p>
        </p:txBody>
      </p:sp>
    </p:spTree>
    <p:extLst>
      <p:ext uri="{BB962C8B-B14F-4D97-AF65-F5344CB8AC3E}">
        <p14:creationId xmlns:p14="http://schemas.microsoft.com/office/powerpoint/2010/main" val="203917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Organizing content: </a:t>
            </a:r>
            <a:r>
              <a:rPr lang="en-US" sz="1200" kern="1200" dirty="0" smtClean="0">
                <a:solidFill>
                  <a:schemeClr val="tx1"/>
                </a:solidFill>
                <a:effectLst/>
                <a:latin typeface="+mn-lt"/>
                <a:ea typeface="+mn-ea"/>
                <a:cs typeface="+mn-cs"/>
              </a:rPr>
              <a:t>Often handled top-down and thus typically is done first (e.g., </a:t>
            </a:r>
            <a:r>
              <a:rPr lang="en-US" sz="1200" kern="1200" dirty="0" err="1" smtClean="0">
                <a:solidFill>
                  <a:schemeClr val="tx1"/>
                </a:solidFill>
                <a:effectLst/>
                <a:latin typeface="+mn-lt"/>
                <a:ea typeface="+mn-ea"/>
                <a:cs typeface="+mn-cs"/>
              </a:rPr>
              <a:t>CrowdForge</a:t>
            </a:r>
            <a:r>
              <a:rPr lang="en-US" sz="1200" kern="1200" dirty="0" smtClean="0">
                <a:solidFill>
                  <a:schemeClr val="tx1"/>
                </a:solidFill>
                <a:effectLst/>
                <a:latin typeface="+mn-lt"/>
                <a:ea typeface="+mn-ea"/>
                <a:cs typeface="+mn-cs"/>
              </a:rPr>
              <a:t>) or requires a “leader” with a big picture view (e.g., Ensemble). But individuals often know the content they want to write even without a structure in mind, so we allow the structure to emerge from the content inspired by the Cascade approach for organizing content into a hierarchy.</a:t>
            </a:r>
          </a:p>
        </p:txBody>
      </p:sp>
      <p:sp>
        <p:nvSpPr>
          <p:cNvPr id="4" name="Slide Number Placeholder 3"/>
          <p:cNvSpPr>
            <a:spLocks noGrp="1"/>
          </p:cNvSpPr>
          <p:nvPr>
            <p:ph type="sldNum" sz="quarter" idx="10"/>
          </p:nvPr>
        </p:nvSpPr>
        <p:spPr/>
        <p:txBody>
          <a:bodyPr/>
          <a:lstStyle/>
          <a:p>
            <a:fld id="{9031642D-5678-4680-9EE5-B9F1C85CDA28}" type="slidenum">
              <a:rPr lang="en-US" smtClean="0"/>
              <a:t>12</a:t>
            </a:fld>
            <a:endParaRPr lang="en-US"/>
          </a:p>
        </p:txBody>
      </p:sp>
    </p:spTree>
    <p:extLst>
      <p:ext uri="{BB962C8B-B14F-4D97-AF65-F5344CB8AC3E}">
        <p14:creationId xmlns:p14="http://schemas.microsoft.com/office/powerpoint/2010/main" val="209716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13</a:t>
            </a:fld>
            <a:endParaRPr lang="en-US"/>
          </a:p>
        </p:txBody>
      </p:sp>
    </p:spTree>
    <p:extLst>
      <p:ext uri="{BB962C8B-B14F-4D97-AF65-F5344CB8AC3E}">
        <p14:creationId xmlns:p14="http://schemas.microsoft.com/office/powerpoint/2010/main" val="148677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14</a:t>
            </a:fld>
            <a:endParaRPr lang="en-US"/>
          </a:p>
        </p:txBody>
      </p:sp>
    </p:spTree>
    <p:extLst>
      <p:ext uri="{BB962C8B-B14F-4D97-AF65-F5344CB8AC3E}">
        <p14:creationId xmlns:p14="http://schemas.microsoft.com/office/powerpoint/2010/main" val="1437894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15</a:t>
            </a:fld>
            <a:endParaRPr lang="en-US"/>
          </a:p>
        </p:txBody>
      </p:sp>
    </p:spTree>
    <p:extLst>
      <p:ext uri="{BB962C8B-B14F-4D97-AF65-F5344CB8AC3E}">
        <p14:creationId xmlns:p14="http://schemas.microsoft.com/office/powerpoint/2010/main" val="178662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31642D-5678-4680-9EE5-B9F1C85CDA28}" type="slidenum">
              <a:rPr lang="en-US" smtClean="0"/>
              <a:t>16</a:t>
            </a:fld>
            <a:endParaRPr lang="en-US"/>
          </a:p>
        </p:txBody>
      </p:sp>
    </p:spTree>
    <p:extLst>
      <p:ext uri="{BB962C8B-B14F-4D97-AF65-F5344CB8AC3E}">
        <p14:creationId xmlns:p14="http://schemas.microsoft.com/office/powerpoint/2010/main" val="3601477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17</a:t>
            </a:fld>
            <a:endParaRPr lang="en-US"/>
          </a:p>
        </p:txBody>
      </p:sp>
    </p:spTree>
    <p:extLst>
      <p:ext uri="{BB962C8B-B14F-4D97-AF65-F5344CB8AC3E}">
        <p14:creationId xmlns:p14="http://schemas.microsoft.com/office/powerpoint/2010/main" val="2157667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18</a:t>
            </a:fld>
            <a:endParaRPr lang="en-US"/>
          </a:p>
        </p:txBody>
      </p:sp>
    </p:spTree>
    <p:extLst>
      <p:ext uri="{BB962C8B-B14F-4D97-AF65-F5344CB8AC3E}">
        <p14:creationId xmlns:p14="http://schemas.microsoft.com/office/powerpoint/2010/main" val="58650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19</a:t>
            </a:fld>
            <a:endParaRPr lang="en-US"/>
          </a:p>
        </p:txBody>
      </p:sp>
    </p:spTree>
    <p:extLst>
      <p:ext uri="{BB962C8B-B14F-4D97-AF65-F5344CB8AC3E}">
        <p14:creationId xmlns:p14="http://schemas.microsoft.com/office/powerpoint/2010/main" val="92409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Pictured:</a:t>
            </a:r>
            <a:r>
              <a:rPr lang="en-US" baseline="0" dirty="0" smtClean="0"/>
              <a:t> </a:t>
            </a:r>
            <a:r>
              <a:rPr lang="en-US" dirty="0" smtClean="0"/>
              <a:t>Darren Gehring, Saleema Amershi, Rob Gruen,</a:t>
            </a:r>
            <a:r>
              <a:rPr lang="en-US" baseline="0" dirty="0" smtClean="0"/>
              <a:t> Dan Liebling, Shane Williams (top), Ece Kamar, Shamsi Iqbal, Jaime Teevan (bottom)</a:t>
            </a:r>
            <a:endParaRPr lang="en-US" dirty="0" smtClean="0"/>
          </a:p>
          <a:p>
            <a:r>
              <a:rPr lang="en-US" dirty="0" smtClean="0"/>
              <a:t>Additional team members: Kristina Toutanova, Andres Monroy-Hernandez, Justin Cranshaw</a:t>
            </a:r>
          </a:p>
        </p:txBody>
      </p:sp>
      <p:sp>
        <p:nvSpPr>
          <p:cNvPr id="4" name="Slide Number Placeholder 3"/>
          <p:cNvSpPr>
            <a:spLocks noGrp="1"/>
          </p:cNvSpPr>
          <p:nvPr>
            <p:ph type="sldNum" sz="quarter" idx="10"/>
          </p:nvPr>
        </p:nvSpPr>
        <p:spPr/>
        <p:txBody>
          <a:bodyPr/>
          <a:lstStyle/>
          <a:p>
            <a:fld id="{EE3D1E17-20B2-46C5-8FF1-362B54F307F1}" type="slidenum">
              <a:rPr lang="en-US" smtClean="0"/>
              <a:t>2</a:t>
            </a:fld>
            <a:endParaRPr lang="en-US"/>
          </a:p>
        </p:txBody>
      </p:sp>
    </p:spTree>
    <p:extLst>
      <p:ext uri="{BB962C8B-B14F-4D97-AF65-F5344CB8AC3E}">
        <p14:creationId xmlns:p14="http://schemas.microsoft.com/office/powerpoint/2010/main" val="716401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20</a:t>
            </a:fld>
            <a:endParaRPr lang="en-US"/>
          </a:p>
        </p:txBody>
      </p:sp>
    </p:spTree>
    <p:extLst>
      <p:ext uri="{BB962C8B-B14F-4D97-AF65-F5344CB8AC3E}">
        <p14:creationId xmlns:p14="http://schemas.microsoft.com/office/powerpoint/2010/main" val="10595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21</a:t>
            </a:fld>
            <a:endParaRPr lang="en-US"/>
          </a:p>
        </p:txBody>
      </p:sp>
    </p:spTree>
    <p:extLst>
      <p:ext uri="{BB962C8B-B14F-4D97-AF65-F5344CB8AC3E}">
        <p14:creationId xmlns:p14="http://schemas.microsoft.com/office/powerpoint/2010/main" val="666679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Could then clean up the content a la Soylent.</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031642D-5678-4680-9EE5-B9F1C85CDA28}" type="slidenum">
              <a:rPr lang="en-US" smtClean="0"/>
              <a:t>22</a:t>
            </a:fld>
            <a:endParaRPr lang="en-US"/>
          </a:p>
        </p:txBody>
      </p:sp>
    </p:spTree>
    <p:extLst>
      <p:ext uri="{BB962C8B-B14F-4D97-AF65-F5344CB8AC3E}">
        <p14:creationId xmlns:p14="http://schemas.microsoft.com/office/powerpoint/2010/main" val="3475878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23</a:t>
            </a:fld>
            <a:endParaRPr lang="en-US"/>
          </a:p>
        </p:txBody>
      </p:sp>
    </p:spTree>
    <p:extLst>
      <p:ext uri="{BB962C8B-B14F-4D97-AF65-F5344CB8AC3E}">
        <p14:creationId xmlns:p14="http://schemas.microsoft.com/office/powerpoint/2010/main" val="1913270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85B3D2-75B5-4B2C-AB3B-CC1CE32FC155}" type="slidenum">
              <a:rPr lang="en-US" smtClean="0"/>
              <a:t>24</a:t>
            </a:fld>
            <a:endParaRPr lang="en-US"/>
          </a:p>
        </p:txBody>
      </p:sp>
    </p:spTree>
    <p:extLst>
      <p:ext uri="{BB962C8B-B14F-4D97-AF65-F5344CB8AC3E}">
        <p14:creationId xmlns:p14="http://schemas.microsoft.com/office/powerpoint/2010/main" val="4149268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25</a:t>
            </a:fld>
            <a:endParaRPr lang="en-US"/>
          </a:p>
        </p:txBody>
      </p:sp>
    </p:spTree>
    <p:extLst>
      <p:ext uri="{BB962C8B-B14F-4D97-AF65-F5344CB8AC3E}">
        <p14:creationId xmlns:p14="http://schemas.microsoft.com/office/powerpoint/2010/main" val="404484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preferred to</a:t>
            </a:r>
            <a:r>
              <a:rPr lang="en-US" baseline="0" dirty="0" smtClean="0"/>
              <a:t> do microtasks – 77% of the time</a:t>
            </a:r>
            <a:endParaRPr lang="en-US" dirty="0"/>
          </a:p>
        </p:txBody>
      </p:sp>
      <p:sp>
        <p:nvSpPr>
          <p:cNvPr id="4" name="Slide Number Placeholder 3"/>
          <p:cNvSpPr>
            <a:spLocks noGrp="1"/>
          </p:cNvSpPr>
          <p:nvPr>
            <p:ph type="sldNum" sz="quarter" idx="10"/>
          </p:nvPr>
        </p:nvSpPr>
        <p:spPr/>
        <p:txBody>
          <a:bodyPr/>
          <a:lstStyle/>
          <a:p>
            <a:fld id="{EE3D1E17-20B2-46C5-8FF1-362B54F307F1}" type="slidenum">
              <a:rPr lang="en-US" smtClean="0"/>
              <a:t>26</a:t>
            </a:fld>
            <a:endParaRPr lang="en-US"/>
          </a:p>
        </p:txBody>
      </p:sp>
    </p:spTree>
    <p:extLst>
      <p:ext uri="{BB962C8B-B14F-4D97-AF65-F5344CB8AC3E}">
        <p14:creationId xmlns:p14="http://schemas.microsoft.com/office/powerpoint/2010/main" val="1457787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D1E17-20B2-46C5-8FF1-362B54F307F1}" type="slidenum">
              <a:rPr lang="en-US" smtClean="0"/>
              <a:t>27</a:t>
            </a:fld>
            <a:endParaRPr lang="en-US"/>
          </a:p>
        </p:txBody>
      </p:sp>
    </p:spTree>
    <p:extLst>
      <p:ext uri="{BB962C8B-B14F-4D97-AF65-F5344CB8AC3E}">
        <p14:creationId xmlns:p14="http://schemas.microsoft.com/office/powerpoint/2010/main" val="500759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D1E17-20B2-46C5-8FF1-362B54F307F1}" type="slidenum">
              <a:rPr lang="en-US" smtClean="0"/>
              <a:t>28</a:t>
            </a:fld>
            <a:endParaRPr lang="en-US"/>
          </a:p>
        </p:txBody>
      </p:sp>
    </p:spTree>
    <p:extLst>
      <p:ext uri="{BB962C8B-B14F-4D97-AF65-F5344CB8AC3E}">
        <p14:creationId xmlns:p14="http://schemas.microsoft.com/office/powerpoint/2010/main" val="3254014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D1E17-20B2-46C5-8FF1-362B54F307F1}" type="slidenum">
              <a:rPr lang="en-US" smtClean="0"/>
              <a:t>29</a:t>
            </a:fld>
            <a:endParaRPr lang="en-US"/>
          </a:p>
        </p:txBody>
      </p:sp>
    </p:spTree>
    <p:extLst>
      <p:ext uri="{BB962C8B-B14F-4D97-AF65-F5344CB8AC3E}">
        <p14:creationId xmlns:p14="http://schemas.microsoft.com/office/powerpoint/2010/main" val="193472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Although we think complex information work requires a large, uninterrupted chunk of time to complete, we almost never actually have a solid block time in which to get things done.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Research shows it takes 25 minutes to reach full productivity after an interruption, yet we are interrupted every 11 minutes. Never working at full productivity.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Even without external interruptions, our focus is fragmented.</a:t>
            </a:r>
          </a:p>
          <a:p>
            <a:pPr marL="171450" indent="-171450">
              <a:buFontTx/>
              <a:buChar char="-"/>
            </a:pPr>
            <a:r>
              <a:rPr lang="en-US" sz="1200" kern="1200" dirty="0" smtClean="0">
                <a:solidFill>
                  <a:schemeClr val="tx1"/>
                </a:solidFill>
                <a:effectLst/>
                <a:latin typeface="+mn-lt"/>
                <a:ea typeface="+mn-ea"/>
                <a:cs typeface="+mn-cs"/>
              </a:rPr>
              <a:t>We look at any given desktop window an average of only 20 seconds, constantly self-interrupting to check email or Facebook.</a:t>
            </a:r>
          </a:p>
          <a:p>
            <a:pPr marL="171450" indent="-171450">
              <a:buFontTx/>
              <a:buChar char="-"/>
            </a:pPr>
            <a:r>
              <a:rPr lang="en-US" sz="1200" kern="1200" dirty="0" smtClean="0">
                <a:solidFill>
                  <a:schemeClr val="tx1"/>
                </a:solidFill>
                <a:effectLst/>
                <a:latin typeface="+mn-lt"/>
                <a:ea typeface="+mn-ea"/>
                <a:cs typeface="+mn-cs"/>
              </a:rPr>
              <a:t>We also try to complete multiple tasks at once, despite the fact that we all know multitasking produces worse outcomes than doing tasks serially.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Our tendency to be easily distracted kept our hunter and gatherer ancestors alive when they needed to attend to potential predators.</a:t>
            </a:r>
          </a:p>
          <a:p>
            <a:r>
              <a:rPr lang="en-US" sz="1200" kern="1200" dirty="0" smtClean="0">
                <a:solidFill>
                  <a:schemeClr val="tx1"/>
                </a:solidFill>
                <a:effectLst/>
                <a:latin typeface="+mn-lt"/>
                <a:ea typeface="+mn-ea"/>
                <a:cs typeface="+mn-cs"/>
              </a:rPr>
              <a:t>But now, in the safety of our offices, it is amazing we get anything done.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Many of the chunks of time we have in a day are too short to bother trying to use productively.</a:t>
            </a:r>
          </a:p>
          <a:p>
            <a:r>
              <a:rPr lang="en-US" sz="1200" kern="1200" dirty="0" smtClean="0">
                <a:solidFill>
                  <a:schemeClr val="tx1"/>
                </a:solidFill>
                <a:effectLst/>
                <a:latin typeface="+mn-lt"/>
                <a:ea typeface="+mn-ea"/>
                <a:cs typeface="+mn-cs"/>
              </a:rPr>
              <a:t>Think of the time you spend waiting for a meeting to start, riding in an elevator, or standing in line.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Yet these </a:t>
            </a:r>
            <a:r>
              <a:rPr lang="en-US" sz="1200" kern="1200" dirty="0" err="1" smtClean="0">
                <a:solidFill>
                  <a:schemeClr val="tx1"/>
                </a:solidFill>
                <a:effectLst/>
                <a:latin typeface="+mn-lt"/>
                <a:ea typeface="+mn-ea"/>
                <a:cs typeface="+mn-cs"/>
              </a:rPr>
              <a:t>micromoments</a:t>
            </a:r>
            <a:r>
              <a:rPr lang="en-US" sz="1200" kern="1200" dirty="0" smtClean="0">
                <a:solidFill>
                  <a:schemeClr val="tx1"/>
                </a:solidFill>
                <a:effectLst/>
                <a:latin typeface="+mn-lt"/>
                <a:ea typeface="+mn-ea"/>
                <a:cs typeface="+mn-cs"/>
              </a:rPr>
              <a:t> add up. </a:t>
            </a:r>
          </a:p>
          <a:p>
            <a:r>
              <a:rPr lang="en-US" sz="1200" kern="1200" dirty="0" smtClean="0">
                <a:solidFill>
                  <a:schemeClr val="tx1"/>
                </a:solidFill>
                <a:effectLst/>
                <a:latin typeface="+mn-lt"/>
                <a:ea typeface="+mn-ea"/>
                <a:cs typeface="+mn-cs"/>
              </a:rPr>
              <a:t>People spend 200 million minutes a day on Angry Birds alone.</a:t>
            </a:r>
          </a:p>
          <a:p>
            <a:r>
              <a:rPr lang="en-US" sz="1200" kern="1200" dirty="0" smtClean="0">
                <a:solidFill>
                  <a:schemeClr val="tx1"/>
                </a:solidFill>
                <a:effectLst/>
                <a:latin typeface="+mn-lt"/>
                <a:ea typeface="+mn-ea"/>
                <a:cs typeface="+mn-cs"/>
              </a:rPr>
              <a:t>If we could leverage the small mobile bursts of effort that Angry Birds players currently spend killing time, it would only take 18 days to release the equivalent of Microsoft Office.</a:t>
            </a:r>
          </a:p>
        </p:txBody>
      </p:sp>
      <p:sp>
        <p:nvSpPr>
          <p:cNvPr id="4" name="Slide Number Placeholder 3"/>
          <p:cNvSpPr>
            <a:spLocks noGrp="1"/>
          </p:cNvSpPr>
          <p:nvPr>
            <p:ph type="sldNum" sz="quarter" idx="10"/>
          </p:nvPr>
        </p:nvSpPr>
        <p:spPr/>
        <p:txBody>
          <a:bodyPr/>
          <a:lstStyle/>
          <a:p>
            <a:fld id="{9285B3D2-75B5-4B2C-AB3B-CC1CE32FC155}" type="slidenum">
              <a:rPr lang="en-US" smtClean="0"/>
              <a:t>3</a:t>
            </a:fld>
            <a:endParaRPr lang="en-US"/>
          </a:p>
        </p:txBody>
      </p:sp>
    </p:spTree>
    <p:extLst>
      <p:ext uri="{BB962C8B-B14F-4D97-AF65-F5344CB8AC3E}">
        <p14:creationId xmlns:p14="http://schemas.microsoft.com/office/powerpoint/2010/main" val="351649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WearWrite</a:t>
            </a:r>
            <a:r>
              <a:rPr lang="en-US" sz="1200" b="0" i="0" u="none" strike="noStrike" kern="1200" baseline="0" dirty="0" smtClean="0">
                <a:solidFill>
                  <a:schemeClr val="tx1"/>
                </a:solidFill>
                <a:latin typeface="+mn-lt"/>
                <a:ea typeface="+mn-ea"/>
                <a:cs typeface="+mn-cs"/>
              </a:rPr>
              <a:t> lets users orchestrate complex writing tasks through their smartwatch. The smartwatch user provides a team of crowd writers with writing tasks and feedback. The crowd writers ask clarifying questions, work on a shared Google Doc, and deliver snippets of text for review. </a:t>
            </a:r>
            <a:endParaRPr lang="en-US" dirty="0"/>
          </a:p>
        </p:txBody>
      </p:sp>
      <p:sp>
        <p:nvSpPr>
          <p:cNvPr id="4" name="Slide Number Placeholder 3"/>
          <p:cNvSpPr>
            <a:spLocks noGrp="1"/>
          </p:cNvSpPr>
          <p:nvPr>
            <p:ph type="sldNum" sz="quarter" idx="10"/>
          </p:nvPr>
        </p:nvSpPr>
        <p:spPr/>
        <p:txBody>
          <a:bodyPr/>
          <a:lstStyle/>
          <a:p>
            <a:fld id="{B57AB304-D9F4-447B-91D0-1EBE725657C6}" type="slidenum">
              <a:rPr lang="en-US" smtClean="0"/>
              <a:t>30</a:t>
            </a:fld>
            <a:endParaRPr lang="en-US"/>
          </a:p>
        </p:txBody>
      </p:sp>
    </p:spTree>
    <p:extLst>
      <p:ext uri="{BB962C8B-B14F-4D97-AF65-F5344CB8AC3E}">
        <p14:creationId xmlns:p14="http://schemas.microsoft.com/office/powerpoint/2010/main" val="1689001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31</a:t>
            </a:fld>
            <a:endParaRPr lang="en-US"/>
          </a:p>
        </p:txBody>
      </p:sp>
    </p:spTree>
    <p:extLst>
      <p:ext uri="{BB962C8B-B14F-4D97-AF65-F5344CB8AC3E}">
        <p14:creationId xmlns:p14="http://schemas.microsoft.com/office/powerpoint/2010/main" val="197210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85B3D2-75B5-4B2C-AB3B-CC1CE32FC155}" type="slidenum">
              <a:rPr lang="en-US" smtClean="0"/>
              <a:t>32</a:t>
            </a:fld>
            <a:endParaRPr lang="en-US"/>
          </a:p>
        </p:txBody>
      </p:sp>
    </p:spTree>
    <p:extLst>
      <p:ext uri="{BB962C8B-B14F-4D97-AF65-F5344CB8AC3E}">
        <p14:creationId xmlns:p14="http://schemas.microsoft.com/office/powerpoint/2010/main" val="3405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WearWrite</a:t>
            </a:r>
            <a:r>
              <a:rPr lang="en-US" sz="1200" b="0" i="0" u="none" strike="noStrike" kern="1200" baseline="0" dirty="0" smtClean="0">
                <a:solidFill>
                  <a:schemeClr val="tx1"/>
                </a:solidFill>
                <a:latin typeface="+mn-lt"/>
                <a:ea typeface="+mn-ea"/>
                <a:cs typeface="+mn-cs"/>
              </a:rPr>
              <a:t> shares tasks with crowd workers.</a:t>
            </a:r>
          </a:p>
          <a:p>
            <a:r>
              <a:rPr lang="en-US" sz="1200" b="0" i="0" u="none" strike="noStrike" kern="1200" baseline="0" dirty="0" smtClean="0">
                <a:solidFill>
                  <a:schemeClr val="tx1"/>
                </a:solidFill>
                <a:latin typeface="+mn-lt"/>
                <a:ea typeface="+mn-ea"/>
                <a:cs typeface="+mn-cs"/>
              </a:rPr>
              <a:t>We studied the </a:t>
            </a:r>
            <a:r>
              <a:rPr lang="en-US" sz="1200" b="0" i="0" u="none" strike="noStrike" kern="1200" baseline="0" dirty="0" err="1" smtClean="0">
                <a:solidFill>
                  <a:schemeClr val="tx1"/>
                </a:solidFill>
                <a:latin typeface="+mn-lt"/>
                <a:ea typeface="+mn-ea"/>
                <a:cs typeface="+mn-cs"/>
              </a:rPr>
              <a:t>MicroWriter</a:t>
            </a:r>
            <a:r>
              <a:rPr lang="en-US" sz="1200" b="0" i="0" u="none" strike="noStrike" kern="1200" baseline="0" dirty="0" smtClean="0">
                <a:solidFill>
                  <a:schemeClr val="tx1"/>
                </a:solidFill>
                <a:latin typeface="+mn-lt"/>
                <a:ea typeface="+mn-ea"/>
                <a:cs typeface="+mn-cs"/>
              </a:rPr>
              <a:t>, which I described earlier, in the context of collaboration within known work groups.</a:t>
            </a:r>
          </a:p>
          <a:p>
            <a:r>
              <a:rPr lang="en-US" sz="1200" b="0" i="0" u="none" strike="noStrike" kern="1200" baseline="0" dirty="0" smtClean="0">
                <a:solidFill>
                  <a:schemeClr val="tx1"/>
                </a:solidFill>
                <a:latin typeface="+mn-lt"/>
                <a:ea typeface="+mn-ea"/>
                <a:cs typeface="+mn-cs"/>
              </a:rPr>
              <a:t>Eventful lets us allocate tasks to people who are uniquely positioned to do tasks – such as task rabbit workers at events for event reporting.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all cases, task structure leads to low overhead, fine-grained collaboration.</a:t>
            </a:r>
          </a:p>
          <a:p>
            <a:r>
              <a:rPr lang="en-US" sz="1200" b="0" i="0" u="none" strike="noStrike" kern="1200" baseline="0" dirty="0" smtClean="0">
                <a:solidFill>
                  <a:schemeClr val="tx1"/>
                </a:solidFill>
                <a:latin typeface="+mn-lt"/>
                <a:ea typeface="+mn-ea"/>
                <a:cs typeface="+mn-cs"/>
              </a:rPr>
              <a:t>Going to focus on some of the interesting aspects that come up when sharing personal productivity tasks with the crowd.</a:t>
            </a:r>
            <a:endParaRPr lang="en-US" dirty="0"/>
          </a:p>
        </p:txBody>
      </p:sp>
      <p:sp>
        <p:nvSpPr>
          <p:cNvPr id="4" name="Slide Number Placeholder 3"/>
          <p:cNvSpPr>
            <a:spLocks noGrp="1"/>
          </p:cNvSpPr>
          <p:nvPr>
            <p:ph type="sldNum" sz="quarter" idx="10"/>
          </p:nvPr>
        </p:nvSpPr>
        <p:spPr/>
        <p:txBody>
          <a:bodyPr/>
          <a:lstStyle/>
          <a:p>
            <a:fld id="{B57AB304-D9F4-447B-91D0-1EBE725657C6}" type="slidenum">
              <a:rPr lang="en-US" smtClean="0"/>
              <a:t>33</a:t>
            </a:fld>
            <a:endParaRPr lang="en-US"/>
          </a:p>
        </p:txBody>
      </p:sp>
    </p:spTree>
    <p:extLst>
      <p:ext uri="{BB962C8B-B14F-4D97-AF65-F5344CB8AC3E}">
        <p14:creationId xmlns:p14="http://schemas.microsoft.com/office/powerpoint/2010/main" val="4267408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Need to find workers who would do the task like you would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Explored several ways for doing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way: “Guessing”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crowd workers the kind of things the searcher is interested in and ask them to guess what the user would like on other items.</a:t>
            </a:r>
          </a:p>
          <a:p>
            <a:r>
              <a:rPr lang="en-US" dirty="0" smtClean="0"/>
              <a:t>Easy for the user to rate a set of example items and then use that as training for the crowd</a:t>
            </a:r>
          </a:p>
          <a:p>
            <a:endParaRPr lang="en-US" dirty="0" smtClean="0"/>
          </a:p>
          <a:p>
            <a:r>
              <a:rPr lang="en-US" dirty="0" smtClean="0"/>
              <a:t>Another way: “Rating”</a:t>
            </a:r>
          </a:p>
          <a:p>
            <a:r>
              <a:rPr lang="en-US" dirty="0" smtClean="0"/>
              <a:t>Along the lines</a:t>
            </a:r>
            <a:r>
              <a:rPr lang="en-US" baseline="0" dirty="0" smtClean="0"/>
              <a:t> of collaborative filtering. Get worker to do the same work the user did, and find the best match.</a:t>
            </a:r>
            <a:endParaRPr lang="en-US" dirty="0" smtClean="0"/>
          </a:p>
          <a:p>
            <a:endParaRPr lang="en-US" sz="2400" dirty="0" smtClean="0"/>
          </a:p>
          <a:p>
            <a:pPr lvl="0"/>
            <a:r>
              <a:rPr lang="en-US" sz="2400" dirty="0" smtClean="0"/>
              <a:t>Organisciak, Teevan, Dumais, Miller, Kalai. </a:t>
            </a:r>
            <a:r>
              <a:rPr lang="en-US" sz="2400" i="1" dirty="0" smtClean="0"/>
              <a:t>A crowd of your own: Crowdsourcing for on-demand personalization</a:t>
            </a:r>
            <a:r>
              <a:rPr lang="en-US" sz="2400" dirty="0" smtClean="0"/>
              <a:t>. HCOMP 2014.</a:t>
            </a:r>
          </a:p>
        </p:txBody>
      </p:sp>
      <p:sp>
        <p:nvSpPr>
          <p:cNvPr id="4" name="Slide Number Placeholder 3"/>
          <p:cNvSpPr>
            <a:spLocks noGrp="1"/>
          </p:cNvSpPr>
          <p:nvPr>
            <p:ph type="sldNum" sz="quarter" idx="10"/>
          </p:nvPr>
        </p:nvSpPr>
        <p:spPr/>
        <p:txBody>
          <a:bodyPr/>
          <a:lstStyle/>
          <a:p>
            <a:fld id="{468BA2A9-DD86-47EC-91A0-1FACDA4285CD}" type="slidenum">
              <a:rPr lang="en-US" smtClean="0"/>
              <a:pPr/>
              <a:t>34</a:t>
            </a:fld>
            <a:endParaRPr lang="en-US"/>
          </a:p>
        </p:txBody>
      </p:sp>
    </p:spTree>
    <p:extLst>
      <p:ext uri="{BB962C8B-B14F-4D97-AF65-F5344CB8AC3E}">
        <p14:creationId xmlns:p14="http://schemas.microsoft.com/office/powerpoint/2010/main" val="3130972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Target tail areas, personal data, areas where we don’t have a lot of collaborative data</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(RMSE for 5 workers)</a:t>
            </a:r>
          </a:p>
          <a:p>
            <a:endParaRPr lang="en-US" dirty="0" smtClean="0"/>
          </a:p>
          <a:p>
            <a:r>
              <a:rPr lang="en-US" dirty="0" smtClean="0"/>
              <a:t>Results shown for 5</a:t>
            </a:r>
            <a:r>
              <a:rPr lang="en-US" baseline="0" dirty="0" smtClean="0"/>
              <a:t> workers</a:t>
            </a:r>
            <a:endParaRPr lang="en-US" dirty="0" smtClean="0"/>
          </a:p>
          <a:p>
            <a:r>
              <a:rPr lang="en-US" dirty="0" smtClean="0"/>
              <a:t>10</a:t>
            </a:r>
            <a:r>
              <a:rPr lang="en-US" baseline="0" dirty="0" smtClean="0"/>
              <a:t> workers did much better for taste-matching.</a:t>
            </a:r>
          </a:p>
          <a:p>
            <a:r>
              <a:rPr lang="en-US" baseline="0" dirty="0" smtClean="0"/>
              <a:t>Didn’t make as much of a difference for guessing.</a:t>
            </a:r>
            <a:endParaRPr lang="en-US" dirty="0"/>
          </a:p>
        </p:txBody>
      </p:sp>
      <p:sp>
        <p:nvSpPr>
          <p:cNvPr id="4" name="Slide Number Placeholder 3"/>
          <p:cNvSpPr>
            <a:spLocks noGrp="1"/>
          </p:cNvSpPr>
          <p:nvPr>
            <p:ph type="sldNum" sz="quarter" idx="10"/>
          </p:nvPr>
        </p:nvSpPr>
        <p:spPr/>
        <p:txBody>
          <a:bodyPr/>
          <a:lstStyle/>
          <a:p>
            <a:fld id="{468BA2A9-DD86-47EC-91A0-1FACDA4285CD}" type="slidenum">
              <a:rPr lang="en-US" smtClean="0"/>
              <a:pPr/>
              <a:t>35</a:t>
            </a:fld>
            <a:endParaRPr lang="en-US"/>
          </a:p>
        </p:txBody>
      </p:sp>
    </p:spTree>
    <p:extLst>
      <p:ext uri="{BB962C8B-B14F-4D97-AF65-F5344CB8AC3E}">
        <p14:creationId xmlns:p14="http://schemas.microsoft.com/office/powerpoint/2010/main" val="523189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 person: 17% of the time thought</a:t>
            </a:r>
            <a:r>
              <a:rPr lang="en-US" baseline="0" dirty="0" smtClean="0"/>
              <a:t> a match</a:t>
            </a:r>
          </a:p>
          <a:p>
            <a:r>
              <a:rPr lang="en-US" baseline="0" dirty="0" smtClean="0"/>
              <a:t>Actual person: 83% of the time thought a match</a:t>
            </a:r>
            <a:endParaRPr lang="en-US" dirty="0" smtClean="0"/>
          </a:p>
          <a:p>
            <a:r>
              <a:rPr lang="en-US" dirty="0" smtClean="0"/>
              <a:t>13 people required to find someone who will be mistaken for a match 50% of the time</a:t>
            </a:r>
          </a:p>
          <a:p>
            <a:endParaRPr lang="en-US" dirty="0" smtClean="0"/>
          </a:p>
          <a:p>
            <a:r>
              <a:rPr lang="en-US" dirty="0" smtClean="0"/>
              <a:t>--</a:t>
            </a:r>
          </a:p>
          <a:p>
            <a:endParaRPr lang="en-US" dirty="0" smtClean="0"/>
          </a:p>
          <a:p>
            <a:r>
              <a:rPr lang="en-US" dirty="0" smtClean="0"/>
              <a:t>Cool thing is this approach can be applied to tasks beyond what we currently handle algorithmically.</a:t>
            </a:r>
          </a:p>
          <a:p>
            <a:r>
              <a:rPr lang="en-US" dirty="0" smtClean="0"/>
              <a:t>For example: Handwriting Imitation</a:t>
            </a:r>
          </a:p>
          <a:p>
            <a:endParaRPr lang="en-US" dirty="0" smtClean="0"/>
          </a:p>
          <a:p>
            <a:r>
              <a:rPr lang="en-US" dirty="0" smtClean="0"/>
              <a:t>Figure shows requester’s text:</a:t>
            </a:r>
            <a:r>
              <a:rPr lang="en-US" baseline="0" dirty="0" smtClean="0"/>
              <a:t> The quick brown fox jumps over the lazy dog</a:t>
            </a:r>
          </a:p>
          <a:p>
            <a:r>
              <a:rPr lang="en-US" baseline="0" dirty="0" smtClean="0"/>
              <a:t>And a variety of people writing: Wizard’s Hex</a:t>
            </a:r>
          </a:p>
          <a:p>
            <a:r>
              <a:rPr lang="en-US" baseline="0" dirty="0" smtClean="0"/>
              <a:t>Includes an example by the requester, some r</a:t>
            </a:r>
            <a:r>
              <a:rPr lang="en-US" dirty="0" smtClean="0"/>
              <a:t>andom examples, and ones that attempt to imitate the requester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Collaborative filtering approach: Takes a lot of people to do reasonably!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are some people out there who have handwriting that is similar to yours, but not that many.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Having a random person write the term is pretty bad –</a:t>
            </a:r>
            <a:r>
              <a:rPr lang="en-US" baseline="0" dirty="0" smtClean="0"/>
              <a:t> only mistaken for the requester 17% of the time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requester’s not that great, either – discovered as the requester 83%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13 people to find someone who will be mistaken for the requester 50% of the time</a:t>
            </a:r>
          </a:p>
        </p:txBody>
      </p:sp>
      <p:sp>
        <p:nvSpPr>
          <p:cNvPr id="4" name="Slide Number Placeholder 3"/>
          <p:cNvSpPr>
            <a:spLocks noGrp="1"/>
          </p:cNvSpPr>
          <p:nvPr>
            <p:ph type="sldNum" sz="quarter" idx="10"/>
          </p:nvPr>
        </p:nvSpPr>
        <p:spPr/>
        <p:txBody>
          <a:bodyPr/>
          <a:lstStyle/>
          <a:p>
            <a:fld id="{468BA2A9-DD86-47EC-91A0-1FACDA4285CD}" type="slidenum">
              <a:rPr lang="en-US" smtClean="0"/>
              <a:pPr/>
              <a:t>36</a:t>
            </a:fld>
            <a:endParaRPr lang="en-US"/>
          </a:p>
        </p:txBody>
      </p:sp>
    </p:spTree>
    <p:extLst>
      <p:ext uri="{BB962C8B-B14F-4D97-AF65-F5344CB8AC3E}">
        <p14:creationId xmlns:p14="http://schemas.microsoft.com/office/powerpoint/2010/main" val="919751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Guessing: Pretty good approximation (over 50%) with just 5 people.</a:t>
            </a:r>
          </a:p>
          <a:p>
            <a:endParaRPr lang="en-US" baseline="0" dirty="0" smtClean="0"/>
          </a:p>
          <a:p>
            <a:r>
              <a:rPr lang="en-US" baseline="0" dirty="0" smtClean="0"/>
              <a:t>This picture shows 5 “guessed” versions of the text, and 1 that is actually the requester.</a:t>
            </a:r>
          </a:p>
          <a:p>
            <a:r>
              <a:rPr lang="en-US" baseline="0" dirty="0" smtClean="0"/>
              <a:t>Can you guess which is the true version?</a:t>
            </a:r>
            <a:endParaRPr lang="en-US" dirty="0" smtClean="0"/>
          </a:p>
        </p:txBody>
      </p:sp>
      <p:sp>
        <p:nvSpPr>
          <p:cNvPr id="4" name="Slide Number Placeholder 3"/>
          <p:cNvSpPr>
            <a:spLocks noGrp="1"/>
          </p:cNvSpPr>
          <p:nvPr>
            <p:ph type="sldNum" sz="quarter" idx="10"/>
          </p:nvPr>
        </p:nvSpPr>
        <p:spPr/>
        <p:txBody>
          <a:bodyPr/>
          <a:lstStyle/>
          <a:p>
            <a:fld id="{468BA2A9-DD86-47EC-91A0-1FACDA4285CD}" type="slidenum">
              <a:rPr lang="en-US" smtClean="0"/>
              <a:pPr/>
              <a:t>37</a:t>
            </a:fld>
            <a:endParaRPr lang="en-US"/>
          </a:p>
        </p:txBody>
      </p:sp>
    </p:spTree>
    <p:extLst>
      <p:ext uri="{BB962C8B-B14F-4D97-AF65-F5344CB8AC3E}">
        <p14:creationId xmlns:p14="http://schemas.microsoft.com/office/powerpoint/2010/main" val="196773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Describe extraction and manipulation risks</a:t>
            </a:r>
            <a:endParaRPr lang="en-US" dirty="0" smtClean="0"/>
          </a:p>
          <a:p>
            <a:endParaRPr lang="en-US" dirty="0" smtClean="0"/>
          </a:p>
          <a:p>
            <a:r>
              <a:rPr lang="en-US" dirty="0" smtClean="0"/>
              <a:t>We want</a:t>
            </a:r>
            <a:r>
              <a:rPr lang="en-US" baseline="0" dirty="0" smtClean="0"/>
              <a:t> to learn: </a:t>
            </a:r>
            <a:r>
              <a:rPr lang="en-US" dirty="0" smtClean="0"/>
              <a:t>What is the risk of the crowd being used in a coordinated</a:t>
            </a:r>
            <a:r>
              <a:rPr lang="en-US" baseline="0" dirty="0" smtClean="0"/>
              <a:t> manner to force a system to come up with the wrong outcome?</a:t>
            </a:r>
          </a:p>
          <a:p>
            <a:endParaRPr lang="en-US" dirty="0" smtClean="0"/>
          </a:p>
          <a:p>
            <a:r>
              <a:rPr lang="en-US" sz="1200" dirty="0" smtClean="0"/>
              <a:t>Lasecki, Teevan, Kamar. </a:t>
            </a:r>
            <a:r>
              <a:rPr lang="en-US" sz="1200" i="1" dirty="0" smtClean="0"/>
              <a:t>Information extraction and manipulation threats in crowd-powered systems</a:t>
            </a:r>
            <a:r>
              <a:rPr lang="en-US" sz="1200" dirty="0" smtClean="0"/>
              <a:t>. CSCW 2014.</a:t>
            </a:r>
            <a:endParaRPr lang="en-US" dirty="0"/>
          </a:p>
        </p:txBody>
      </p:sp>
      <p:sp>
        <p:nvSpPr>
          <p:cNvPr id="4" name="Slide Number Placeholder 3"/>
          <p:cNvSpPr>
            <a:spLocks noGrp="1"/>
          </p:cNvSpPr>
          <p:nvPr>
            <p:ph type="sldNum" sz="quarter" idx="10"/>
          </p:nvPr>
        </p:nvSpPr>
        <p:spPr/>
        <p:txBody>
          <a:bodyPr/>
          <a:lstStyle/>
          <a:p>
            <a:fld id="{468BA2A9-DD86-47EC-91A0-1FACDA4285CD}" type="slidenum">
              <a:rPr lang="en-US" smtClean="0"/>
              <a:pPr/>
              <a:t>38</a:t>
            </a:fld>
            <a:endParaRPr lang="en-US" dirty="0"/>
          </a:p>
        </p:txBody>
      </p:sp>
    </p:spTree>
    <p:extLst>
      <p:ext uri="{BB962C8B-B14F-4D97-AF65-F5344CB8AC3E}">
        <p14:creationId xmlns:p14="http://schemas.microsoft.com/office/powerpoint/2010/main" val="4269119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3D1E17-20B2-46C5-8FF1-362B54F307F1}" type="slidenum">
              <a:rPr lang="en-US" smtClean="0"/>
              <a:t>39</a:t>
            </a:fld>
            <a:endParaRPr lang="en-US"/>
          </a:p>
        </p:txBody>
      </p:sp>
    </p:spTree>
    <p:extLst>
      <p:ext uri="{BB962C8B-B14F-4D97-AF65-F5344CB8AC3E}">
        <p14:creationId xmlns:p14="http://schemas.microsoft.com/office/powerpoint/2010/main" val="16882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try to defrag our time by booking meetings with ourselves, turning off our phones, and taking email vacations. But there is another way.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Rather than fighting our ancient nature and modern distractions by changing how we work, we can embrace fragmentation by changing our tasks to fit the way we actually do work.</a:t>
            </a:r>
          </a:p>
          <a:p>
            <a:r>
              <a:rPr lang="en-US" sz="1200" kern="1200" dirty="0" smtClean="0">
                <a:solidFill>
                  <a:schemeClr val="tx1"/>
                </a:solidFill>
                <a:effectLst/>
                <a:latin typeface="+mn-lt"/>
                <a:ea typeface="+mn-ea"/>
                <a:cs typeface="+mn-cs"/>
              </a:rPr>
              <a:t>We call this </a:t>
            </a:r>
            <a:r>
              <a:rPr lang="en-US" sz="1200" i="1" kern="1200" dirty="0" smtClean="0">
                <a:solidFill>
                  <a:schemeClr val="tx1"/>
                </a:solidFill>
                <a:effectLst/>
                <a:latin typeface="+mn-lt"/>
                <a:ea typeface="+mn-ea"/>
                <a:cs typeface="+mn-cs"/>
              </a:rPr>
              <a:t>microproductivity</a:t>
            </a:r>
            <a:r>
              <a:rPr lang="en-US" sz="1200" kern="1200" dirty="0" smtClean="0">
                <a:solidFill>
                  <a:schemeClr val="tx1"/>
                </a:solidFill>
                <a:effectLst/>
                <a:latin typeface="+mn-lt"/>
                <a:ea typeface="+mn-ea"/>
                <a:cs typeface="+mn-cs"/>
              </a:rPr>
              <a:t>, in which large productivity tasks are broken down into a series of smaller microtasks that can each be completed individually.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already what any pop-time management book suggests: Break your task down, focus on the next actionable item.</a:t>
            </a:r>
          </a:p>
          <a:p>
            <a:r>
              <a:rPr lang="en-US" sz="1200" kern="1200" dirty="0" smtClean="0">
                <a:solidFill>
                  <a:schemeClr val="tx1"/>
                </a:solidFill>
                <a:effectLst/>
                <a:latin typeface="+mn-lt"/>
                <a:ea typeface="+mn-ea"/>
                <a:cs typeface="+mn-cs"/>
              </a:rPr>
              <a:t>But because we now have the ability to algorithmically support task decomposition, we can break tasks into much smaller pieces than previously imaginable.</a:t>
            </a:r>
          </a:p>
          <a:p>
            <a:r>
              <a:rPr lang="en-US" sz="1200" kern="1200" dirty="0" smtClean="0">
                <a:solidFill>
                  <a:schemeClr val="tx1"/>
                </a:solidFill>
                <a:effectLst/>
                <a:latin typeface="+mn-lt"/>
                <a:ea typeface="+mn-ea"/>
                <a:cs typeface="+mn-cs"/>
              </a:rPr>
              <a:t>We believe this will fundamentally change how we work by increasing our personal productivity. It also makes it easy to share the aspects of a task that don’t require our unique insight with colleagues, paid crowd workers, or even automated processes.</a:t>
            </a:r>
          </a:p>
        </p:txBody>
      </p:sp>
      <p:sp>
        <p:nvSpPr>
          <p:cNvPr id="4" name="Slide Number Placeholder 3"/>
          <p:cNvSpPr>
            <a:spLocks noGrp="1"/>
          </p:cNvSpPr>
          <p:nvPr>
            <p:ph type="sldNum" sz="quarter" idx="10"/>
          </p:nvPr>
        </p:nvSpPr>
        <p:spPr/>
        <p:txBody>
          <a:bodyPr/>
          <a:lstStyle/>
          <a:p>
            <a:fld id="{9285B3D2-75B5-4B2C-AB3B-CC1CE32FC155}" type="slidenum">
              <a:rPr lang="en-US" smtClean="0"/>
              <a:t>4</a:t>
            </a:fld>
            <a:endParaRPr lang="en-US"/>
          </a:p>
        </p:txBody>
      </p:sp>
    </p:spTree>
    <p:extLst>
      <p:ext uri="{BB962C8B-B14F-4D97-AF65-F5344CB8AC3E}">
        <p14:creationId xmlns:p14="http://schemas.microsoft.com/office/powerpoint/2010/main" val="2225067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think this says?</a:t>
            </a:r>
          </a:p>
          <a:p>
            <a:r>
              <a:rPr lang="en-US" dirty="0" smtClean="0"/>
              <a:t>Crowd</a:t>
            </a:r>
            <a:r>
              <a:rPr lang="en-US" baseline="0" dirty="0" smtClean="0"/>
              <a:t> workers asked to do the target task say:</a:t>
            </a:r>
            <a:endParaRPr lang="en-US" dirty="0" smtClean="0"/>
          </a:p>
          <a:p>
            <a:r>
              <a:rPr lang="en-US" dirty="0" smtClean="0"/>
              <a:t>Gun: 36%</a:t>
            </a:r>
          </a:p>
          <a:p>
            <a:r>
              <a:rPr lang="en-US" dirty="0" smtClean="0"/>
              <a:t>Fun: 26% (actually is fun)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Sun: 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the attack task asks workers </a:t>
            </a:r>
            <a:r>
              <a:rPr lang="en-US" dirty="0" smtClean="0"/>
              <a:t>to input</a:t>
            </a:r>
            <a:r>
              <a:rPr lang="en-US" baseline="0" dirty="0" smtClean="0"/>
              <a:t> “sun” we get many more instances of “sun”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workers don’t feel like what they are doing is particularly bad, so we are able to influence behavior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However, when they are shown the word</a:t>
            </a:r>
            <a:r>
              <a:rPr lang="en-US" baseline="0" dirty="0" smtClean="0"/>
              <a:t> “length” instead, they are much less likely to enter “sun”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Seems</a:t>
            </a:r>
            <a:r>
              <a:rPr lang="en-US" baseline="0" dirty="0" smtClean="0"/>
              <a:t> there is a b</a:t>
            </a:r>
            <a:r>
              <a:rPr lang="en-US" dirty="0" smtClean="0"/>
              <a:t>ase rate of roughly 1 in 3 crowd workers appear willing to do questionable things regardless.</a:t>
            </a:r>
          </a:p>
          <a:p>
            <a:r>
              <a:rPr lang="en-US" dirty="0" smtClean="0"/>
              <a:t>Be it extraction or manipulation</a:t>
            </a:r>
          </a:p>
          <a:p>
            <a:r>
              <a:rPr lang="en-US" dirty="0" smtClean="0"/>
              <a:t>And about a third </a:t>
            </a:r>
            <a:r>
              <a:rPr lang="en-US" baseline="0" dirty="0" smtClean="0"/>
              <a:t>can be manipulated by making the attack task seem less questionable (e.g., plausible input, fake credit card v. real one)</a:t>
            </a:r>
          </a:p>
        </p:txBody>
      </p:sp>
      <p:sp>
        <p:nvSpPr>
          <p:cNvPr id="4" name="Slide Number Placeholder 3"/>
          <p:cNvSpPr>
            <a:spLocks noGrp="1"/>
          </p:cNvSpPr>
          <p:nvPr>
            <p:ph type="sldNum" sz="quarter" idx="10"/>
          </p:nvPr>
        </p:nvSpPr>
        <p:spPr/>
        <p:txBody>
          <a:bodyPr/>
          <a:lstStyle/>
          <a:p>
            <a:fld id="{468BA2A9-DD86-47EC-91A0-1FACDA4285CD}" type="slidenum">
              <a:rPr lang="en-US" smtClean="0"/>
              <a:pPr/>
              <a:t>40</a:t>
            </a:fld>
            <a:endParaRPr lang="en-US" dirty="0"/>
          </a:p>
        </p:txBody>
      </p:sp>
    </p:spTree>
    <p:extLst>
      <p:ext uri="{BB962C8B-B14F-4D97-AF65-F5344CB8AC3E}">
        <p14:creationId xmlns:p14="http://schemas.microsoft.com/office/powerpoint/2010/main" val="1939014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Interestingly, this middle third can also be manipulated by paying them more</a:t>
            </a:r>
          </a:p>
          <a:p>
            <a:pPr marL="0" indent="0">
              <a:buFontTx/>
              <a:buNone/>
            </a:pPr>
            <a:r>
              <a:rPr lang="en-US" baseline="0" dirty="0" smtClean="0"/>
              <a:t>P</a:t>
            </a:r>
            <a:r>
              <a:rPr lang="en-US" dirty="0" smtClean="0"/>
              <a:t>aying $.50 instead of $.05 doubles the number of attackers</a:t>
            </a:r>
          </a:p>
          <a:p>
            <a:pPr marL="0" indent="0">
              <a:buFontTx/>
              <a:buNone/>
            </a:pPr>
            <a:r>
              <a:rPr lang="en-US" dirty="0" smtClean="0"/>
              <a:t>That third that won’t enter the realistic looking credit card number?</a:t>
            </a:r>
          </a:p>
          <a:p>
            <a:pPr marL="0" indent="0">
              <a:buFontTx/>
              <a:buNone/>
            </a:pPr>
            <a:r>
              <a:rPr lang="en-US" dirty="0" smtClean="0"/>
              <a:t>They’ll do it for an extra 45 cents.</a:t>
            </a:r>
          </a:p>
          <a:p>
            <a:endParaRPr lang="en-US" dirty="0" smtClean="0"/>
          </a:p>
          <a:p>
            <a:r>
              <a:rPr lang="en-US" dirty="0" smtClean="0"/>
              <a:t>Target tasks can fight back by paying more or asking people not to attack them.</a:t>
            </a:r>
          </a:p>
          <a:p>
            <a:r>
              <a:rPr lang="en-US" dirty="0" smtClean="0"/>
              <a:t>Pay more</a:t>
            </a:r>
            <a:r>
              <a:rPr lang="en-US" baseline="0" dirty="0" smtClean="0"/>
              <a:t> to do the target task ($.25): The base 32% will still attack, but the conditional attackers won’t.</a:t>
            </a:r>
          </a:p>
          <a:p>
            <a:endParaRPr lang="en-US" baseline="0" dirty="0" smtClean="0"/>
          </a:p>
          <a:p>
            <a:r>
              <a:rPr lang="en-US" baseline="0" dirty="0" smtClean="0"/>
              <a:t>Bad news: Some people willing to take advantage of the information they see during crowd work for financial gain</a:t>
            </a:r>
          </a:p>
          <a:p>
            <a:r>
              <a:rPr lang="en-US" baseline="0" dirty="0" smtClean="0"/>
              <a:t>Good news: Some people pass on additional money to do “the right thing”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may be ways to use the “good” workers to identify “bad” workers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Currently thinking about approaches that use an “ethical gold” to identify good workers and help them police negative behavior.</a:t>
            </a:r>
          </a:p>
        </p:txBody>
      </p:sp>
      <p:sp>
        <p:nvSpPr>
          <p:cNvPr id="4" name="Slide Number Placeholder 3"/>
          <p:cNvSpPr>
            <a:spLocks noGrp="1"/>
          </p:cNvSpPr>
          <p:nvPr>
            <p:ph type="sldNum" sz="quarter" idx="10"/>
          </p:nvPr>
        </p:nvSpPr>
        <p:spPr/>
        <p:txBody>
          <a:bodyPr/>
          <a:lstStyle/>
          <a:p>
            <a:fld id="{468BA2A9-DD86-47EC-91A0-1FACDA4285CD}" type="slidenum">
              <a:rPr lang="en-US" smtClean="0"/>
              <a:pPr/>
              <a:t>41</a:t>
            </a:fld>
            <a:endParaRPr lang="en-US" dirty="0"/>
          </a:p>
        </p:txBody>
      </p:sp>
    </p:spTree>
    <p:extLst>
      <p:ext uri="{BB962C8B-B14F-4D97-AF65-F5344CB8AC3E}">
        <p14:creationId xmlns:p14="http://schemas.microsoft.com/office/powerpoint/2010/main" val="2600303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E3D1E17-20B2-46C5-8FF1-362B54F307F1}" type="slidenum">
              <a:rPr lang="en-US" smtClean="0"/>
              <a:t>42</a:t>
            </a:fld>
            <a:endParaRPr lang="en-US"/>
          </a:p>
        </p:txBody>
      </p:sp>
    </p:spTree>
    <p:extLst>
      <p:ext uri="{BB962C8B-B14F-4D97-AF65-F5344CB8AC3E}">
        <p14:creationId xmlns:p14="http://schemas.microsoft.com/office/powerpoint/2010/main" val="3620785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E3D1E17-20B2-46C5-8FF1-362B54F307F1}" type="slidenum">
              <a:rPr lang="en-US" smtClean="0"/>
              <a:t>43</a:t>
            </a:fld>
            <a:endParaRPr lang="en-US"/>
          </a:p>
        </p:txBody>
      </p:sp>
    </p:spTree>
    <p:extLst>
      <p:ext uri="{BB962C8B-B14F-4D97-AF65-F5344CB8AC3E}">
        <p14:creationId xmlns:p14="http://schemas.microsoft.com/office/powerpoint/2010/main" val="2707767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Workflow design is a key aspect of microproductivity</a:t>
            </a:r>
          </a:p>
          <a:p>
            <a:r>
              <a:rPr lang="en-US" dirty="0" smtClean="0"/>
              <a:t>There are a number of interesting existing workflows being used for crowdsourcing – itinerary planning, organizing content, etc.</a:t>
            </a:r>
          </a:p>
          <a:p>
            <a:r>
              <a:rPr lang="en-US" dirty="0" smtClean="0"/>
              <a:t>Quality control is important aspect of workflow design, as is context transfer</a:t>
            </a:r>
          </a:p>
          <a:p>
            <a:r>
              <a:rPr lang="en-US" dirty="0" smtClean="0"/>
              <a:t>As</a:t>
            </a:r>
            <a:r>
              <a:rPr lang="en-US" baseline="0" dirty="0" smtClean="0"/>
              <a:t> the library of workflows develop, s</a:t>
            </a:r>
            <a:r>
              <a:rPr lang="en-US" dirty="0" smtClean="0"/>
              <a:t>urfacing the right workflow becomes a challenge</a:t>
            </a:r>
          </a:p>
          <a:p>
            <a:pPr marL="171450" indent="-171450">
              <a:buFontTx/>
              <a:buChar char="-"/>
            </a:pPr>
            <a:r>
              <a:rPr lang="en-US" dirty="0" smtClean="0"/>
              <a:t>User generated as a first pass</a:t>
            </a:r>
            <a:r>
              <a:rPr lang="en-US" baseline="0" dirty="0" smtClean="0"/>
              <a:t> – even can be seen as a microtask in itself</a:t>
            </a:r>
          </a:p>
          <a:p>
            <a:pPr marL="171450" indent="-171450">
              <a:buFontTx/>
              <a:buChar char="-"/>
            </a:pPr>
            <a:r>
              <a:rPr lang="en-US" baseline="0" dirty="0" smtClean="0"/>
              <a:t>Suggest the best workflows given context</a:t>
            </a:r>
          </a:p>
          <a:p>
            <a:pPr marL="0" indent="0">
              <a:buFontTx/>
              <a:buNone/>
            </a:pPr>
            <a:endParaRPr lang="en-US" baseline="0" dirty="0" smtClean="0"/>
          </a:p>
          <a:p>
            <a:pPr lvl="0"/>
            <a:r>
              <a:rPr lang="en-US" sz="1200" kern="1200" dirty="0" smtClean="0">
                <a:solidFill>
                  <a:schemeClr val="tx1"/>
                </a:solidFill>
                <a:effectLst/>
                <a:latin typeface="+mn-lt"/>
                <a:ea typeface="+mn-ea"/>
                <a:cs typeface="+mn-cs"/>
              </a:rPr>
              <a:t>Many of the microtasks extracted from a task require the task owner to complete them</a:t>
            </a:r>
          </a:p>
          <a:p>
            <a:pPr lvl="0"/>
            <a:r>
              <a:rPr lang="en-US" sz="1200" kern="1200" dirty="0" smtClean="0">
                <a:solidFill>
                  <a:schemeClr val="tx1"/>
                </a:solidFill>
                <a:effectLst/>
                <a:latin typeface="+mn-lt"/>
                <a:ea typeface="+mn-ea"/>
                <a:cs typeface="+mn-cs"/>
              </a:rPr>
              <a:t>because most personal information tasks require personal knowledge, expertise.</a:t>
            </a:r>
          </a:p>
          <a:p>
            <a:pPr lvl="0"/>
            <a:r>
              <a:rPr lang="en-US" sz="1200" kern="1200" dirty="0" smtClean="0">
                <a:solidFill>
                  <a:schemeClr val="tx1"/>
                </a:solidFill>
                <a:effectLst/>
                <a:latin typeface="+mn-lt"/>
                <a:ea typeface="+mn-ea"/>
                <a:cs typeface="+mn-cs"/>
              </a:rPr>
              <a:t>However, not all pieces require personal knowledge.</a:t>
            </a:r>
          </a:p>
          <a:p>
            <a:pPr lvl="0"/>
            <a:r>
              <a:rPr lang="en-US" sz="1200" kern="1200" dirty="0" smtClean="0">
                <a:solidFill>
                  <a:schemeClr val="tx1"/>
                </a:solidFill>
                <a:effectLst/>
                <a:latin typeface="+mn-lt"/>
                <a:ea typeface="+mn-ea"/>
                <a:cs typeface="+mn-cs"/>
              </a:rPr>
              <a:t>We can use this to incorporate others in the process.</a:t>
            </a:r>
          </a:p>
          <a:p>
            <a:pPr lvl="0"/>
            <a:r>
              <a:rPr lang="en-US" sz="1200" kern="1200" dirty="0" smtClean="0">
                <a:solidFill>
                  <a:schemeClr val="tx1"/>
                </a:solidFill>
                <a:effectLst/>
                <a:latin typeface="+mn-lt"/>
                <a:ea typeface="+mn-ea"/>
                <a:cs typeface="+mn-cs"/>
              </a:rPr>
              <a:t>Share tasks with</a:t>
            </a:r>
          </a:p>
          <a:p>
            <a:pPr lvl="1"/>
            <a:r>
              <a:rPr lang="en-US" sz="1200" kern="1200" dirty="0" smtClean="0">
                <a:solidFill>
                  <a:schemeClr val="tx1"/>
                </a:solidFill>
                <a:effectLst/>
                <a:latin typeface="+mn-lt"/>
                <a:ea typeface="+mn-ea"/>
                <a:cs typeface="+mn-cs"/>
              </a:rPr>
              <a:t>Collaborators</a:t>
            </a:r>
          </a:p>
          <a:p>
            <a:pPr lvl="1"/>
            <a:r>
              <a:rPr lang="en-US" sz="1200" kern="1200" dirty="0" smtClean="0">
                <a:solidFill>
                  <a:schemeClr val="tx1"/>
                </a:solidFill>
                <a:effectLst/>
                <a:latin typeface="+mn-lt"/>
                <a:ea typeface="+mn-ea"/>
                <a:cs typeface="+mn-cs"/>
              </a:rPr>
              <a:t>Crowd</a:t>
            </a:r>
          </a:p>
          <a:p>
            <a:pPr lvl="1"/>
            <a:r>
              <a:rPr lang="en-US" sz="1200" kern="1200" dirty="0" smtClean="0">
                <a:solidFill>
                  <a:schemeClr val="tx1"/>
                </a:solidFill>
                <a:effectLst/>
                <a:latin typeface="+mn-lt"/>
                <a:ea typeface="+mn-ea"/>
                <a:cs typeface="+mn-cs"/>
              </a:rPr>
              <a:t>Automated processes</a:t>
            </a:r>
          </a:p>
          <a:p>
            <a:pPr lvl="0"/>
            <a:r>
              <a:rPr lang="en-US" sz="1200" kern="1200" dirty="0" smtClean="0">
                <a:solidFill>
                  <a:schemeClr val="tx1"/>
                </a:solidFill>
                <a:effectLst/>
                <a:latin typeface="+mn-lt"/>
                <a:ea typeface="+mn-ea"/>
                <a:cs typeface="+mn-cs"/>
              </a:rPr>
              <a:t>Intentional trade-off of effort, quality, cost, privacy</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crowd within – other</a:t>
            </a:r>
            <a:r>
              <a:rPr lang="en-US" sz="1200" kern="1200" baseline="0" dirty="0" smtClean="0">
                <a:solidFill>
                  <a:schemeClr val="tx1"/>
                </a:solidFill>
                <a:effectLst/>
                <a:latin typeface="+mn-lt"/>
                <a:ea typeface="+mn-ea"/>
                <a:cs typeface="+mn-cs"/>
              </a:rPr>
              <a:t> people sometimes provide useful input you can’t get yourself, but can simulate with intentional changes in context</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Integrate automation in a</a:t>
            </a:r>
            <a:r>
              <a:rPr lang="en-US" sz="1200" kern="1200" baseline="0" dirty="0" smtClean="0">
                <a:solidFill>
                  <a:schemeClr val="tx1"/>
                </a:solidFill>
                <a:effectLst/>
                <a:latin typeface="+mn-lt"/>
                <a:ea typeface="+mn-ea"/>
                <a:cs typeface="+mn-cs"/>
              </a:rPr>
              <a:t> way where it doesn’t have to be perfect</a:t>
            </a:r>
          </a:p>
          <a:p>
            <a:pPr lvl="0"/>
            <a:r>
              <a:rPr lang="en-US" sz="1200" kern="1200" baseline="0" dirty="0" smtClean="0">
                <a:solidFill>
                  <a:schemeClr val="tx1"/>
                </a:solidFill>
                <a:effectLst/>
                <a:latin typeface="+mn-lt"/>
                <a:ea typeface="+mn-ea"/>
                <a:cs typeface="+mn-cs"/>
              </a:rPr>
              <a:t>Learn from data to automate better – and to personalize</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Collect data for learning</a:t>
            </a:r>
          </a:p>
        </p:txBody>
      </p:sp>
      <p:sp>
        <p:nvSpPr>
          <p:cNvPr id="4" name="Slide Number Placeholder 3"/>
          <p:cNvSpPr>
            <a:spLocks noGrp="1"/>
          </p:cNvSpPr>
          <p:nvPr>
            <p:ph type="sldNum" sz="quarter" idx="10"/>
          </p:nvPr>
        </p:nvSpPr>
        <p:spPr/>
        <p:txBody>
          <a:bodyPr/>
          <a:lstStyle/>
          <a:p>
            <a:fld id="{EE3D1E17-20B2-46C5-8FF1-362B54F307F1}" type="slidenum">
              <a:rPr lang="en-US" smtClean="0"/>
              <a:t>5</a:t>
            </a:fld>
            <a:endParaRPr lang="en-US"/>
          </a:p>
        </p:txBody>
      </p:sp>
    </p:spTree>
    <p:extLst>
      <p:ext uri="{BB962C8B-B14F-4D97-AF65-F5344CB8AC3E}">
        <p14:creationId xmlns:p14="http://schemas.microsoft.com/office/powerpoint/2010/main" val="343868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team is looking at writing as a model productivity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Requires fundamental but varied skills (reading, analysis, reasoning, communication). Through writing, people solidify concepts that were previously hazy, challenge and transform existing knowledge, and construct entirely new models of reality. As such, provides a valuable lens through which to understand and explore a range of problems related to information work.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Hard to decompose.</a:t>
            </a:r>
            <a:r>
              <a:rPr lang="en-US" sz="1200" kern="1200" baseline="0" dirty="0" smtClean="0">
                <a:solidFill>
                  <a:schemeClr val="tx1"/>
                </a:solidFill>
                <a:effectLst/>
                <a:latin typeface="+mn-lt"/>
                <a:ea typeface="+mn-ea"/>
                <a:cs typeface="+mn-cs"/>
              </a:rPr>
              <a:t> M</a:t>
            </a:r>
            <a:r>
              <a:rPr lang="en-US" sz="1200" kern="1200" dirty="0" smtClean="0">
                <a:solidFill>
                  <a:schemeClr val="tx1"/>
                </a:solidFill>
                <a:effectLst/>
                <a:latin typeface="+mn-lt"/>
                <a:ea typeface="+mn-ea"/>
                <a:cs typeface="+mn-cs"/>
              </a:rPr>
              <a:t>any people balk at the idea that we might be able to create a coherent narrative in short bursts of time with limited attention.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Hard to outsource. Needs your unique knowledge.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Hard to do! We could all use some help here.</a:t>
            </a:r>
          </a:p>
        </p:txBody>
      </p:sp>
      <p:sp>
        <p:nvSpPr>
          <p:cNvPr id="4" name="Slide Number Placeholder 3"/>
          <p:cNvSpPr>
            <a:spLocks noGrp="1"/>
          </p:cNvSpPr>
          <p:nvPr>
            <p:ph type="sldNum" sz="quarter" idx="10"/>
          </p:nvPr>
        </p:nvSpPr>
        <p:spPr/>
        <p:txBody>
          <a:bodyPr/>
          <a:lstStyle/>
          <a:p>
            <a:fld id="{9285B3D2-75B5-4B2C-AB3B-CC1CE32FC155}" type="slidenum">
              <a:rPr lang="en-US" smtClean="0"/>
              <a:t>6</a:t>
            </a:fld>
            <a:endParaRPr lang="en-US"/>
          </a:p>
        </p:txBody>
      </p:sp>
    </p:spTree>
    <p:extLst>
      <p:ext uri="{BB962C8B-B14F-4D97-AF65-F5344CB8AC3E}">
        <p14:creationId xmlns:p14="http://schemas.microsoft.com/office/powerpoint/2010/main" val="328864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are probably familiar with this challenge: A blank Word document.</a:t>
            </a:r>
          </a:p>
        </p:txBody>
      </p:sp>
      <p:sp>
        <p:nvSpPr>
          <p:cNvPr id="4" name="Slide Number Placeholder 3"/>
          <p:cNvSpPr>
            <a:spLocks noGrp="1"/>
          </p:cNvSpPr>
          <p:nvPr>
            <p:ph type="sldNum" sz="quarter" idx="10"/>
          </p:nvPr>
        </p:nvSpPr>
        <p:spPr/>
        <p:txBody>
          <a:bodyPr/>
          <a:lstStyle/>
          <a:p>
            <a:fld id="{EE3D1E17-20B2-46C5-8FF1-362B54F307F1}" type="slidenum">
              <a:rPr lang="en-US" smtClean="0"/>
              <a:t>7</a:t>
            </a:fld>
            <a:endParaRPr lang="en-US"/>
          </a:p>
        </p:txBody>
      </p:sp>
    </p:spTree>
    <p:extLst>
      <p:ext uri="{BB962C8B-B14F-4D97-AF65-F5344CB8AC3E}">
        <p14:creationId xmlns:p14="http://schemas.microsoft.com/office/powerpoint/2010/main" val="1943105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31642D-5678-4680-9EE5-B9F1C85CDA28}" type="slidenum">
              <a:rPr lang="en-US" smtClean="0"/>
              <a:t>8</a:t>
            </a:fld>
            <a:endParaRPr lang="en-US"/>
          </a:p>
        </p:txBody>
      </p:sp>
    </p:spTree>
    <p:extLst>
      <p:ext uri="{BB962C8B-B14F-4D97-AF65-F5344CB8AC3E}">
        <p14:creationId xmlns:p14="http://schemas.microsoft.com/office/powerpoint/2010/main" val="1696389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Collecting content: </a:t>
            </a:r>
            <a:r>
              <a:rPr lang="en-US" sz="1200" kern="1200" dirty="0" smtClean="0">
                <a:solidFill>
                  <a:schemeClr val="tx1"/>
                </a:solidFill>
                <a:effectLst/>
                <a:latin typeface="+mn-lt"/>
                <a:ea typeface="+mn-ea"/>
                <a:cs typeface="+mn-cs"/>
              </a:rPr>
              <a:t>Short data gathering tasks are useful for ideation while writing (Eventful for local event tidbits, </a:t>
            </a:r>
            <a:r>
              <a:rPr lang="en-US" sz="1200" kern="1200" dirty="0" err="1" smtClean="0">
                <a:solidFill>
                  <a:schemeClr val="tx1"/>
                </a:solidFill>
                <a:effectLst/>
                <a:latin typeface="+mn-lt"/>
                <a:ea typeface="+mn-ea"/>
                <a:cs typeface="+mn-cs"/>
              </a:rPr>
              <a:t>CrowdForge</a:t>
            </a:r>
            <a:r>
              <a:rPr lang="en-US" sz="1200" kern="1200" dirty="0" smtClean="0">
                <a:solidFill>
                  <a:schemeClr val="tx1"/>
                </a:solidFill>
                <a:effectLst/>
                <a:latin typeface="+mn-lt"/>
                <a:ea typeface="+mn-ea"/>
                <a:cs typeface="+mn-cs"/>
              </a:rPr>
              <a:t> for facts, Mining Memories uses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tweets). </a:t>
            </a:r>
            <a:endParaRPr lang="en-US" dirty="0" smtClean="0"/>
          </a:p>
        </p:txBody>
      </p:sp>
      <p:sp>
        <p:nvSpPr>
          <p:cNvPr id="4" name="Slide Number Placeholder 3"/>
          <p:cNvSpPr>
            <a:spLocks noGrp="1"/>
          </p:cNvSpPr>
          <p:nvPr>
            <p:ph type="sldNum" sz="quarter" idx="10"/>
          </p:nvPr>
        </p:nvSpPr>
        <p:spPr/>
        <p:txBody>
          <a:bodyPr/>
          <a:lstStyle/>
          <a:p>
            <a:fld id="{9031642D-5678-4680-9EE5-B9F1C85CDA28}" type="slidenum">
              <a:rPr lang="en-US" smtClean="0"/>
              <a:t>9</a:t>
            </a:fld>
            <a:endParaRPr lang="en-US"/>
          </a:p>
        </p:txBody>
      </p:sp>
    </p:spTree>
    <p:extLst>
      <p:ext uri="{BB962C8B-B14F-4D97-AF65-F5344CB8AC3E}">
        <p14:creationId xmlns:p14="http://schemas.microsoft.com/office/powerpoint/2010/main" val="267763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F3FC49-B916-4645-ABD2-9BAD36043648}"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194573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F3FC49-B916-4645-ABD2-9BAD36043648}"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3137506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F3FC49-B916-4645-ABD2-9BAD36043648}"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51376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F3FC49-B916-4645-ABD2-9BAD36043648}"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2584014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F3FC49-B916-4645-ABD2-9BAD36043648}"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323887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F3FC49-B916-4645-ABD2-9BAD36043648}" type="datetimeFigureOut">
              <a:rPr lang="en-US" smtClean="0"/>
              <a:t>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901162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F3FC49-B916-4645-ABD2-9BAD36043648}" type="datetimeFigureOut">
              <a:rPr lang="en-US" smtClean="0"/>
              <a:t>11/2/2016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2268245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F3FC49-B916-4645-ABD2-9BAD36043648}" type="datetimeFigureOut">
              <a:rPr lang="en-US" smtClean="0"/>
              <a:t>11/2/2016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2355337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F3FC49-B916-4645-ABD2-9BAD36043648}" type="datetimeFigureOut">
              <a:rPr lang="en-US" smtClean="0"/>
              <a:t>11/2/2016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15248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F3FC49-B916-4645-ABD2-9BAD36043648}" type="datetimeFigureOut">
              <a:rPr lang="en-US" smtClean="0"/>
              <a:t>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162080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F3FC49-B916-4645-ABD2-9BAD36043648}" type="datetimeFigureOut">
              <a:rPr lang="en-US" smtClean="0"/>
              <a:t>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AA0170-FE01-45DA-A96D-F314E3B732E3}" type="slidenum">
              <a:rPr lang="en-US" smtClean="0"/>
              <a:t>‹#›</a:t>
            </a:fld>
            <a:endParaRPr lang="en-US"/>
          </a:p>
        </p:txBody>
      </p:sp>
    </p:spTree>
    <p:extLst>
      <p:ext uri="{BB962C8B-B14F-4D97-AF65-F5344CB8AC3E}">
        <p14:creationId xmlns:p14="http://schemas.microsoft.com/office/powerpoint/2010/main" val="1664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F3FC49-B916-4645-ABD2-9BAD36043648}" type="datetimeFigureOut">
              <a:rPr lang="en-US" smtClean="0"/>
              <a:t>11/2/2016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A0170-FE01-45DA-A96D-F314E3B732E3}" type="slidenum">
              <a:rPr lang="en-US" smtClean="0"/>
              <a:t>‹#›</a:t>
            </a:fld>
            <a:endParaRPr lang="en-US"/>
          </a:p>
        </p:txBody>
      </p:sp>
    </p:spTree>
    <p:extLst>
      <p:ext uri="{BB962C8B-B14F-4D97-AF65-F5344CB8AC3E}">
        <p14:creationId xmlns:p14="http://schemas.microsoft.com/office/powerpoint/2010/main" val="498254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customXml" Target="../../customXml/item6.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customXml" Target="../../customXml/item4.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customXml" Target="../../customXml/item7.xm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customXml" Target="../../customXml/item8.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1.png"/><Relationship Id="rId7"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customXml" Target="../../customXml/item2.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customXml" Target="../../customXml/item5.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err="1" smtClean="0">
                <a:solidFill>
                  <a:schemeClr val="accent1"/>
                </a:solidFill>
                <a:latin typeface="Segoe UI" panose="020B0502040204020203" pitchFamily="34" charset="0"/>
                <a:cs typeface="Segoe UI" panose="020B0502040204020203" pitchFamily="34" charset="0"/>
              </a:rPr>
              <a:t>mi·cro·pro·duc·tiv·i·ty</a:t>
            </a:r>
            <a:r>
              <a:rPr lang="en-US" dirty="0">
                <a:solidFill>
                  <a:srgbClr val="00B0F0"/>
                </a:solidFill>
                <a:latin typeface="Segoe UI" panose="020B0502040204020203" pitchFamily="34" charset="0"/>
                <a:cs typeface="Segoe UI" panose="020B0502040204020203" pitchFamily="34" charset="0"/>
              </a:rPr>
              <a:t/>
            </a:r>
            <a:br>
              <a:rPr lang="en-US" dirty="0">
                <a:solidFill>
                  <a:srgbClr val="00B0F0"/>
                </a:solidFill>
                <a:latin typeface="Segoe UI" panose="020B0502040204020203" pitchFamily="34" charset="0"/>
                <a:cs typeface="Segoe UI" panose="020B0502040204020203" pitchFamily="34" charset="0"/>
              </a:rPr>
            </a:br>
            <a:r>
              <a:rPr lang="en-US" dirty="0" smtClean="0">
                <a:solidFill>
                  <a:srgbClr val="215B7F"/>
                </a:solidFill>
                <a:latin typeface="Segoe UI" panose="020B0502040204020203" pitchFamily="34" charset="0"/>
                <a:cs typeface="Segoe UI" panose="020B0502040204020203" pitchFamily="34" charset="0"/>
              </a:rPr>
              <a:t>/ˈ</a:t>
            </a:r>
            <a:r>
              <a:rPr lang="en-US" dirty="0" err="1">
                <a:solidFill>
                  <a:srgbClr val="215B7F"/>
                </a:solidFill>
                <a:latin typeface="Segoe UI" panose="020B0502040204020203" pitchFamily="34" charset="0"/>
                <a:cs typeface="Segoe UI" panose="020B0502040204020203" pitchFamily="34" charset="0"/>
              </a:rPr>
              <a:t>mīkrō</a:t>
            </a:r>
            <a:r>
              <a:rPr lang="en-US" dirty="0">
                <a:solidFill>
                  <a:srgbClr val="215B7F"/>
                </a:solidFill>
                <a:latin typeface="Segoe UI" panose="020B0502040204020203" pitchFamily="34" charset="0"/>
                <a:cs typeface="Segoe UI" panose="020B0502040204020203" pitchFamily="34" charset="0"/>
              </a:rPr>
              <a:t> </a:t>
            </a:r>
            <a:r>
              <a:rPr lang="en-US" dirty="0" err="1" smtClean="0">
                <a:solidFill>
                  <a:srgbClr val="215B7F"/>
                </a:solidFill>
                <a:latin typeface="Segoe UI" panose="020B0502040204020203" pitchFamily="34" charset="0"/>
                <a:cs typeface="Segoe UI" panose="020B0502040204020203" pitchFamily="34" charset="0"/>
              </a:rPr>
              <a:t>prō</a:t>
            </a:r>
            <a:r>
              <a:rPr lang="en-US" dirty="0" err="1">
                <a:solidFill>
                  <a:srgbClr val="215B7F"/>
                </a:solidFill>
                <a:latin typeface="Segoe UI" panose="020B0502040204020203" pitchFamily="34" charset="0"/>
                <a:cs typeface="Segoe UI" panose="020B0502040204020203" pitchFamily="34" charset="0"/>
              </a:rPr>
              <a:t>ˌdəkˈ</a:t>
            </a:r>
            <a:r>
              <a:rPr lang="en-US" dirty="0" err="1" smtClean="0">
                <a:solidFill>
                  <a:srgbClr val="215B7F"/>
                </a:solidFill>
                <a:latin typeface="Segoe UI" panose="020B0502040204020203" pitchFamily="34" charset="0"/>
                <a:cs typeface="Segoe UI" panose="020B0502040204020203" pitchFamily="34" charset="0"/>
              </a:rPr>
              <a:t>tivətē</a:t>
            </a:r>
            <a:r>
              <a:rPr lang="en-US" dirty="0" smtClean="0">
                <a:solidFill>
                  <a:srgbClr val="215B7F"/>
                </a:solidFill>
                <a:latin typeface="Segoe UI" panose="020B0502040204020203" pitchFamily="34" charset="0"/>
                <a:cs typeface="Segoe UI" panose="020B0502040204020203" pitchFamily="34" charset="0"/>
              </a:rPr>
              <a:t>/ noun</a:t>
            </a:r>
            <a:endParaRPr lang="en-US" dirty="0">
              <a:solidFill>
                <a:srgbClr val="215B7F"/>
              </a:solidFill>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p:txBody>
          <a:bodyPr/>
          <a:lstStyle/>
          <a:p>
            <a:r>
              <a:rPr lang="en-US" i="1" dirty="0" smtClean="0">
                <a:latin typeface="Segoe UI" panose="020B0502040204020203" pitchFamily="34" charset="0"/>
                <a:cs typeface="Segoe UI" panose="020B0502040204020203" pitchFamily="34" charset="0"/>
              </a:rPr>
              <a:t>Jaime Teevan, Microsoft Research, @</a:t>
            </a:r>
            <a:r>
              <a:rPr lang="en-US" i="1" dirty="0" err="1" smtClean="0">
                <a:latin typeface="Segoe UI" panose="020B0502040204020203" pitchFamily="34" charset="0"/>
                <a:cs typeface="Segoe UI" panose="020B0502040204020203" pitchFamily="34" charset="0"/>
              </a:rPr>
              <a:t>jteevan</a:t>
            </a:r>
            <a:endParaRPr lang="en-US" i="1" dirty="0">
              <a:latin typeface="Segoe UI" panose="020B0502040204020203" pitchFamily="34" charset="0"/>
              <a:cs typeface="Segoe UI" panose="020B0502040204020203" pitchFamily="34" charset="0"/>
            </a:endParaRPr>
          </a:p>
        </p:txBody>
      </p:sp>
    </p:spTree>
    <p:custDataLst>
      <p:custData r:id="rId1"/>
      <p:tags r:id="rId2"/>
    </p:custDataLst>
    <p:extLst>
      <p:ext uri="{BB962C8B-B14F-4D97-AF65-F5344CB8AC3E}">
        <p14:creationId xmlns:p14="http://schemas.microsoft.com/office/powerpoint/2010/main" val="316760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latin typeface="Segoe UI" panose="020B0502040204020203" pitchFamily="34" charset="0"/>
                <a:cs typeface="Segoe UI" panose="020B0502040204020203" pitchFamily="34" charset="0"/>
              </a:rPr>
              <a:t>① Collect Content</a:t>
            </a:r>
            <a:endParaRPr lang="en-US" sz="4800" dirty="0">
              <a:latin typeface="Segoe UI" panose="020B0502040204020203" pitchFamily="34" charset="0"/>
              <a:cs typeface="Segoe UI" panose="020B0502040204020203" pitchFamily="34" charset="0"/>
            </a:endParaRPr>
          </a:p>
        </p:txBody>
      </p:sp>
      <p:sp>
        <p:nvSpPr>
          <p:cNvPr id="8" name="TextBox 7"/>
          <p:cNvSpPr txBox="1"/>
          <p:nvPr/>
        </p:nvSpPr>
        <p:spPr>
          <a:xfrm>
            <a:off x="2438400" y="1825625"/>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a:t>
            </a:r>
            <a:r>
              <a:rPr lang="en-US" sz="2400" dirty="0" err="1" smtClean="0">
                <a:latin typeface="Times New Roman" panose="02020603050405020304" pitchFamily="18" charset="0"/>
                <a:cs typeface="Times New Roman" panose="02020603050405020304" pitchFamily="18" charset="0"/>
              </a:rPr>
              <a:t>MicroWriter</a:t>
            </a:r>
            <a:r>
              <a:rPr lang="en-US" sz="2400" dirty="0" smtClean="0">
                <a:latin typeface="Times New Roman" panose="02020603050405020304" pitchFamily="18" charset="0"/>
                <a:cs typeface="Times New Roman" panose="02020603050405020304" pitchFamily="18" charset="0"/>
              </a:rPr>
              <a:t> breaks writing into microtasks </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438401" y="3403271"/>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Collaborative writing typically requires coordination</a:t>
            </a:r>
            <a:endParaRPr lang="en-US"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438401" y="2877389"/>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done while mobile</a:t>
            </a:r>
            <a:endParaRPr lang="en-US"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438400" y="4980917"/>
            <a:ext cx="7737446"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Structure turns big tasks into series of small microtasks</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438400" y="2351507"/>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shared with collaborators</a:t>
            </a: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438401" y="3929153"/>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Collaborators can be known or crowd workers</a:t>
            </a:r>
            <a:endParaRPr lang="en-US"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2438401" y="4455035"/>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People have spare time when mobile</a:t>
            </a:r>
            <a:endParaRPr lang="en-US" sz="2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2438400" y="5506800"/>
            <a:ext cx="73152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make it easy to get started</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842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430" y="1825625"/>
            <a:ext cx="5851141" cy="4352544"/>
          </a:xfrm>
          <a:prstGeom prst="rect">
            <a:avLst/>
          </a:prstGeom>
          <a:ln>
            <a:solidFill>
              <a:schemeClr val="bg2">
                <a:lumMod val="75000"/>
              </a:schemeClr>
            </a:solidFill>
          </a:ln>
        </p:spPr>
      </p:pic>
      <p:sp>
        <p:nvSpPr>
          <p:cNvPr id="4" name="Title 3"/>
          <p:cNvSpPr>
            <a:spLocks noGrp="1"/>
          </p:cNvSpPr>
          <p:nvPr>
            <p:ph type="title"/>
          </p:nvPr>
        </p:nvSpPr>
        <p:spPr/>
        <p:txBody>
          <a:bodyPr>
            <a:normAutofit/>
          </a:bodyPr>
          <a:lstStyle/>
          <a:p>
            <a:r>
              <a:rPr lang="en-US" dirty="0">
                <a:solidFill>
                  <a:schemeClr val="accent1"/>
                </a:solidFill>
                <a:latin typeface="Segoe UI" panose="020B0502040204020203" pitchFamily="34" charset="0"/>
                <a:cs typeface="Segoe UI" panose="020B0502040204020203" pitchFamily="34" charset="0"/>
              </a:rPr>
              <a:t>① </a:t>
            </a:r>
            <a:r>
              <a:rPr lang="en-US" dirty="0" smtClean="0">
                <a:solidFill>
                  <a:schemeClr val="accent1"/>
                </a:solidFill>
                <a:latin typeface="Segoe UI" panose="020B0502040204020203" pitchFamily="34" charset="0"/>
                <a:cs typeface="Segoe UI" panose="020B0502040204020203" pitchFamily="34" charset="0"/>
              </a:rPr>
              <a:t>Collect Content</a:t>
            </a:r>
            <a:endParaRPr lang="en-US"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93204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2092" y="2562280"/>
            <a:ext cx="1659462" cy="1234440"/>
          </a:xfrm>
          <a:prstGeom prst="rect">
            <a:avLst/>
          </a:prstGeom>
          <a:ln>
            <a:solidFill>
              <a:schemeClr val="bg2">
                <a:lumMod val="75000"/>
              </a:schemeClr>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25" y="222635"/>
            <a:ext cx="3153833" cy="3657600"/>
          </a:xfrm>
          <a:prstGeom prst="rect">
            <a:avLst/>
          </a:prstGeom>
        </p:spPr>
      </p:pic>
      <p:grpSp>
        <p:nvGrpSpPr>
          <p:cNvPr id="3" name="Group 2"/>
          <p:cNvGrpSpPr/>
          <p:nvPr/>
        </p:nvGrpSpPr>
        <p:grpSpPr>
          <a:xfrm>
            <a:off x="1510751" y="4277800"/>
            <a:ext cx="2067340" cy="2305879"/>
            <a:chOff x="6178163" y="2568271"/>
            <a:chExt cx="2067340" cy="2305879"/>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b="-34"/>
            <a:stretch/>
          </p:blipFill>
          <p:spPr>
            <a:xfrm>
              <a:off x="6178163" y="2568271"/>
              <a:ext cx="2067340" cy="2305879"/>
            </a:xfrm>
            <a:prstGeom prst="rect">
              <a:avLst/>
            </a:prstGeom>
          </p:spPr>
        </p:pic>
        <p:sp>
          <p:nvSpPr>
            <p:cNvPr id="2" name="Rectangle 1"/>
            <p:cNvSpPr/>
            <p:nvPr/>
          </p:nvSpPr>
          <p:spPr>
            <a:xfrm>
              <a:off x="7768424" y="2798858"/>
              <a:ext cx="477079" cy="132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0" name="Rectangle 9"/>
            <p:cNvSpPr/>
            <p:nvPr/>
          </p:nvSpPr>
          <p:spPr>
            <a:xfrm>
              <a:off x="6178163" y="4438152"/>
              <a:ext cx="675861" cy="43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1" name="Rectangle 10"/>
            <p:cNvSpPr/>
            <p:nvPr/>
          </p:nvSpPr>
          <p:spPr>
            <a:xfrm>
              <a:off x="6178163" y="3697357"/>
              <a:ext cx="675861" cy="30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904" y="3998161"/>
            <a:ext cx="6904154" cy="2140626"/>
          </a:xfrm>
          <a:prstGeom prst="rect">
            <a:avLst/>
          </a:prstGeom>
        </p:spPr>
      </p:pic>
      <p:sp>
        <p:nvSpPr>
          <p:cNvPr id="22" name="Rectangle 21"/>
          <p:cNvSpPr/>
          <p:nvPr/>
        </p:nvSpPr>
        <p:spPr>
          <a:xfrm>
            <a:off x="5116730" y="4401044"/>
            <a:ext cx="5796503" cy="133486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Chilton, Little, Edge, Weld &amp; Landay. Cascade: Crowdsourcing taxonomy creation. CHI 2013.</a:t>
            </a:r>
          </a:p>
        </p:txBody>
      </p:sp>
      <p:sp>
        <p:nvSpPr>
          <p:cNvPr id="25" name="TextBox 24"/>
          <p:cNvSpPr txBox="1"/>
          <p:nvPr/>
        </p:nvSpPr>
        <p:spPr>
          <a:xfrm>
            <a:off x="6550993" y="3137770"/>
            <a:ext cx="448056" cy="523220"/>
          </a:xfrm>
          <a:prstGeom prst="rect">
            <a:avLst/>
          </a:prstGeom>
          <a:noFill/>
        </p:spPr>
        <p:txBody>
          <a:bodyPr wrap="square" rtlCol="0">
            <a:spAutoFit/>
          </a:bodyPr>
          <a:lstStyle/>
          <a:p>
            <a:pPr algn="ctr"/>
            <a:r>
              <a:rPr lang="en-US" sz="2800" dirty="0" smtClean="0">
                <a:solidFill>
                  <a:schemeClr val="accent1"/>
                </a:solidFill>
                <a:latin typeface="Segoe UI" panose="020B0502040204020203" pitchFamily="34" charset="0"/>
                <a:cs typeface="Segoe UI" panose="020B0502040204020203" pitchFamily="34" charset="0"/>
              </a:rPr>
              <a:t>①</a:t>
            </a:r>
            <a:endParaRPr lang="en-US" sz="2800" dirty="0">
              <a:solidFill>
                <a:schemeClr val="accent1"/>
              </a:solidFill>
              <a:latin typeface="Segoe UI" panose="020B0502040204020203" pitchFamily="34" charset="0"/>
              <a:cs typeface="Segoe UI" panose="020B0502040204020203" pitchFamily="34" charset="0"/>
            </a:endParaRPr>
          </a:p>
        </p:txBody>
      </p:sp>
      <p:sp>
        <p:nvSpPr>
          <p:cNvPr id="26" name="TextBox 25"/>
          <p:cNvSpPr txBox="1"/>
          <p:nvPr/>
        </p:nvSpPr>
        <p:spPr>
          <a:xfrm>
            <a:off x="3057882" y="5531544"/>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③</a:t>
            </a:r>
            <a:endParaRPr lang="en-US" sz="2800" dirty="0">
              <a:latin typeface="Segoe UI" panose="020B0502040204020203" pitchFamily="34" charset="0"/>
              <a:cs typeface="Segoe UI" panose="020B0502040204020203" pitchFamily="34" charset="0"/>
            </a:endParaRPr>
          </a:p>
        </p:txBody>
      </p:sp>
      <p:sp>
        <p:nvSpPr>
          <p:cNvPr id="27" name="TextBox 26"/>
          <p:cNvSpPr txBox="1"/>
          <p:nvPr/>
        </p:nvSpPr>
        <p:spPr>
          <a:xfrm>
            <a:off x="3533547" y="1162806"/>
            <a:ext cx="448056" cy="523220"/>
          </a:xfrm>
          <a:prstGeom prst="rect">
            <a:avLst/>
          </a:prstGeom>
          <a:noFill/>
        </p:spPr>
        <p:txBody>
          <a:bodyPr wrap="square" rtlCol="0">
            <a:spAutoFit/>
          </a:bodyPr>
          <a:lstStyle/>
          <a:p>
            <a:pPr algn="ctr"/>
            <a:r>
              <a:rPr lang="en-US" sz="2800" dirty="0" smtClean="0">
                <a:solidFill>
                  <a:schemeClr val="accent1"/>
                </a:solidFill>
                <a:latin typeface="Segoe UI" panose="020B0502040204020203" pitchFamily="34" charset="0"/>
                <a:cs typeface="Segoe UI" panose="020B0502040204020203" pitchFamily="34" charset="0"/>
              </a:rPr>
              <a:t>①</a:t>
            </a:r>
            <a:endParaRPr lang="en-US" sz="2800" dirty="0">
              <a:solidFill>
                <a:schemeClr val="accent1"/>
              </a:solidFill>
              <a:latin typeface="Segoe UI" panose="020B0502040204020203" pitchFamily="34" charset="0"/>
              <a:cs typeface="Segoe UI" panose="020B0502040204020203" pitchFamily="34" charset="0"/>
            </a:endParaRPr>
          </a:p>
        </p:txBody>
      </p:sp>
      <p:sp>
        <p:nvSpPr>
          <p:cNvPr id="28" name="TextBox 27"/>
          <p:cNvSpPr txBox="1"/>
          <p:nvPr/>
        </p:nvSpPr>
        <p:spPr>
          <a:xfrm>
            <a:off x="3057882" y="4881493"/>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②</a:t>
            </a:r>
            <a:endParaRPr lang="en-US" sz="2800" dirty="0">
              <a:latin typeface="Segoe UI" panose="020B0502040204020203" pitchFamily="34" charset="0"/>
              <a:cs typeface="Segoe UI" panose="020B0502040204020203" pitchFamily="34" charset="0"/>
            </a:endParaRPr>
          </a:p>
        </p:txBody>
      </p:sp>
      <p:sp>
        <p:nvSpPr>
          <p:cNvPr id="29" name="TextBox 28"/>
          <p:cNvSpPr txBox="1"/>
          <p:nvPr/>
        </p:nvSpPr>
        <p:spPr>
          <a:xfrm>
            <a:off x="3057882" y="4231442"/>
            <a:ext cx="448056" cy="523220"/>
          </a:xfrm>
          <a:prstGeom prst="rect">
            <a:avLst/>
          </a:prstGeom>
          <a:noFill/>
        </p:spPr>
        <p:txBody>
          <a:bodyPr wrap="square" rtlCol="0">
            <a:spAutoFit/>
          </a:bodyPr>
          <a:lstStyle/>
          <a:p>
            <a:pPr algn="ctr"/>
            <a:r>
              <a:rPr lang="en-US" sz="2800" dirty="0" smtClean="0">
                <a:solidFill>
                  <a:schemeClr val="accent1"/>
                </a:solidFill>
                <a:latin typeface="Segoe UI" panose="020B0502040204020203" pitchFamily="34" charset="0"/>
                <a:cs typeface="Segoe UI" panose="020B0502040204020203" pitchFamily="34" charset="0"/>
              </a:rPr>
              <a:t>①</a:t>
            </a:r>
            <a:endParaRPr lang="en-US" sz="2800" dirty="0">
              <a:solidFill>
                <a:schemeClr val="accent1"/>
              </a:solidFill>
              <a:latin typeface="Segoe UI" panose="020B0502040204020203" pitchFamily="34" charset="0"/>
              <a:cs typeface="Segoe UI" panose="020B0502040204020203" pitchFamily="34" charset="0"/>
            </a:endParaRPr>
          </a:p>
        </p:txBody>
      </p:sp>
      <p:sp>
        <p:nvSpPr>
          <p:cNvPr id="30" name="TextBox 29"/>
          <p:cNvSpPr txBox="1"/>
          <p:nvPr/>
        </p:nvSpPr>
        <p:spPr>
          <a:xfrm>
            <a:off x="3533547" y="2724334"/>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③</a:t>
            </a:r>
            <a:endParaRPr lang="en-US" sz="2800" dirty="0">
              <a:latin typeface="Segoe UI" panose="020B0502040204020203" pitchFamily="34" charset="0"/>
              <a:cs typeface="Segoe UI" panose="020B0502040204020203" pitchFamily="34" charset="0"/>
            </a:endParaRPr>
          </a:p>
        </p:txBody>
      </p:sp>
      <p:sp>
        <p:nvSpPr>
          <p:cNvPr id="31" name="TextBox 30"/>
          <p:cNvSpPr txBox="1"/>
          <p:nvPr/>
        </p:nvSpPr>
        <p:spPr>
          <a:xfrm>
            <a:off x="3533547" y="121829"/>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②</a:t>
            </a:r>
            <a:endParaRPr lang="en-US" sz="2800" dirty="0">
              <a:latin typeface="Segoe UI" panose="020B0502040204020203" pitchFamily="34" charset="0"/>
              <a:cs typeface="Segoe UI" panose="020B0502040204020203" pitchFamily="34" charset="0"/>
            </a:endParaRPr>
          </a:p>
        </p:txBody>
      </p:sp>
      <p:sp>
        <p:nvSpPr>
          <p:cNvPr id="32" name="Content Placeholder 3"/>
          <p:cNvSpPr txBox="1">
            <a:spLocks/>
          </p:cNvSpPr>
          <p:nvPr/>
        </p:nvSpPr>
        <p:spPr>
          <a:xfrm>
            <a:off x="4802587" y="712442"/>
            <a:ext cx="53744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accent1"/>
                </a:solidFill>
                <a:latin typeface="Segoe UI" panose="020B0502040204020203" pitchFamily="34" charset="0"/>
                <a:cs typeface="Segoe UI" panose="020B0502040204020203" pitchFamily="34" charset="0"/>
              </a:rPr>
              <a:t>① Collect content</a:t>
            </a:r>
          </a:p>
          <a:p>
            <a:pPr marL="0" indent="0">
              <a:buNone/>
            </a:pPr>
            <a:r>
              <a:rPr lang="en-US" dirty="0" smtClean="0">
                <a:latin typeface="Segoe UI" panose="020B0502040204020203" pitchFamily="34" charset="0"/>
                <a:cs typeface="Segoe UI" panose="020B0502040204020203" pitchFamily="34" charset="0"/>
              </a:rPr>
              <a:t>② Organize content</a:t>
            </a:r>
          </a:p>
          <a:p>
            <a:pPr marL="0" indent="0">
              <a:buNone/>
            </a:pPr>
            <a:r>
              <a:rPr lang="en-US" dirty="0" smtClean="0">
                <a:latin typeface="Segoe UI" panose="020B0502040204020203" pitchFamily="34" charset="0"/>
                <a:cs typeface="Segoe UI" panose="020B0502040204020203" pitchFamily="34" charset="0"/>
              </a:rPr>
              <a:t>③ Turn content into writing</a:t>
            </a:r>
          </a:p>
        </p:txBody>
      </p:sp>
      <p:sp>
        <p:nvSpPr>
          <p:cNvPr id="13" name="Arc 12"/>
          <p:cNvSpPr/>
          <p:nvPr/>
        </p:nvSpPr>
        <p:spPr>
          <a:xfrm rot="351854">
            <a:off x="6227389" y="2906765"/>
            <a:ext cx="1404594" cy="1416956"/>
          </a:xfrm>
          <a:prstGeom prst="arc">
            <a:avLst>
              <a:gd name="adj1" fmla="val 15485762"/>
              <a:gd name="adj2" fmla="val 0"/>
            </a:avLst>
          </a:prstGeom>
          <a:ln w="28575">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436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0"/>
                                  </p:stCondLst>
                                  <p:childTnLst>
                                    <p:animClr clrSpc="rgb" dir="cw">
                                      <p:cBhvr override="childStyle">
                                        <p:cTn id="6" dur="2000" fill="hold"/>
                                        <p:tgtEl>
                                          <p:spTgt spid="32">
                                            <p:txEl>
                                              <p:pRg st="0" end="0"/>
                                            </p:txEl>
                                          </p:spTgt>
                                        </p:tgtEl>
                                        <p:attrNameLst>
                                          <p:attrName>style.color</p:attrName>
                                        </p:attrNameLst>
                                      </p:cBhvr>
                                      <p:to>
                                        <a:schemeClr val="tx1"/>
                                      </p:to>
                                    </p:animClr>
                                  </p:childTnLst>
                                </p:cTn>
                              </p:par>
                              <p:par>
                                <p:cTn id="7" presetID="3" presetClass="emph" presetSubtype="2" fill="hold" grpId="0" nodeType="withEffect">
                                  <p:stCondLst>
                                    <p:cond delay="0"/>
                                  </p:stCondLst>
                                  <p:childTnLst>
                                    <p:animClr clrSpc="rgb" dir="cw">
                                      <p:cBhvr override="childStyle">
                                        <p:cTn id="8" dur="2000" fill="hold"/>
                                        <p:tgtEl>
                                          <p:spTgt spid="29"/>
                                        </p:tgtEl>
                                        <p:attrNameLst>
                                          <p:attrName>style.color</p:attrName>
                                        </p:attrNameLst>
                                      </p:cBhvr>
                                      <p:to>
                                        <a:schemeClr val="tx1"/>
                                      </p:to>
                                    </p:animClr>
                                  </p:childTnLst>
                                </p:cTn>
                              </p:par>
                              <p:par>
                                <p:cTn id="9" presetID="3" presetClass="emph" presetSubtype="2" fill="hold" grpId="0" nodeType="withEffect">
                                  <p:stCondLst>
                                    <p:cond delay="0"/>
                                  </p:stCondLst>
                                  <p:childTnLst>
                                    <p:animClr clrSpc="rgb" dir="cw">
                                      <p:cBhvr override="childStyle">
                                        <p:cTn id="10" dur="2000" fill="hold"/>
                                        <p:tgtEl>
                                          <p:spTgt spid="27"/>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2000" fill="hold"/>
                                        <p:tgtEl>
                                          <p:spTgt spid="25">
                                            <p:txEl>
                                              <p:pRg st="0" end="0"/>
                                            </p:txEl>
                                          </p:spTgt>
                                        </p:tgtEl>
                                        <p:attrNameLst>
                                          <p:attrName>style.color</p:attrName>
                                        </p:attrNameLst>
                                      </p:cBhvr>
                                      <p:to>
                                        <a:schemeClr val="tx1"/>
                                      </p:to>
                                    </p:animClr>
                                  </p:childTnLst>
                                </p:cTn>
                              </p:par>
                              <p:par>
                                <p:cTn id="13" presetID="3" presetClass="emph" presetSubtype="2" fill="hold" nodeType="withEffect">
                                  <p:stCondLst>
                                    <p:cond delay="0"/>
                                  </p:stCondLst>
                                  <p:childTnLst>
                                    <p:animClr clrSpc="rgb" dir="cw">
                                      <p:cBhvr override="childStyle">
                                        <p:cTn id="14" dur="2000" fill="hold"/>
                                        <p:tgtEl>
                                          <p:spTgt spid="32">
                                            <p:txEl>
                                              <p:pRg st="1" end="1"/>
                                            </p:txEl>
                                          </p:spTgt>
                                        </p:tgtEl>
                                        <p:attrNameLst>
                                          <p:attrName>style.color</p:attrName>
                                        </p:attrNameLst>
                                      </p:cBhvr>
                                      <p:to>
                                        <a:schemeClr val="accent2"/>
                                      </p:to>
                                    </p:animClr>
                                  </p:childTnLst>
                                </p:cTn>
                              </p:par>
                              <p:par>
                                <p:cTn id="15" presetID="3" presetClass="emph" presetSubtype="2" fill="hold" grpId="0" nodeType="withEffect">
                                  <p:stCondLst>
                                    <p:cond delay="0"/>
                                  </p:stCondLst>
                                  <p:childTnLst>
                                    <p:animClr clrSpc="rgb" dir="cw">
                                      <p:cBhvr override="childStyle">
                                        <p:cTn id="16" dur="2000" fill="hold"/>
                                        <p:tgtEl>
                                          <p:spTgt spid="31"/>
                                        </p:tgtEl>
                                        <p:attrNameLst>
                                          <p:attrName>style.color</p:attrName>
                                        </p:attrNameLst>
                                      </p:cBhvr>
                                      <p:to>
                                        <a:schemeClr val="accent2"/>
                                      </p:to>
                                    </p:animClr>
                                  </p:childTnLst>
                                </p:cTn>
                              </p:par>
                              <p:par>
                                <p:cTn id="17" presetID="3" presetClass="emph" presetSubtype="2" fill="hold" grpId="0" nodeType="withEffect">
                                  <p:stCondLst>
                                    <p:cond delay="0"/>
                                  </p:stCondLst>
                                  <p:childTnLst>
                                    <p:animClr clrSpc="rgb" dir="cw">
                                      <p:cBhvr override="childStyle">
                                        <p:cTn id="18" dur="2000" fill="hold"/>
                                        <p:tgtEl>
                                          <p:spTgt spid="28"/>
                                        </p:tgtEl>
                                        <p:attrNameLst>
                                          <p:attrName>style.color</p:attrName>
                                        </p:attrNameLst>
                                      </p:cBhvr>
                                      <p:to>
                                        <a:schemeClr val="accent2"/>
                                      </p:to>
                                    </p:animClr>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7" grpId="0"/>
      <p:bldP spid="28" grpId="0"/>
      <p:bldP spid="29" grpId="0"/>
      <p:bldP spid="31"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accent2"/>
                </a:solidFill>
              </a:rPr>
              <a:t>②</a:t>
            </a:r>
            <a:r>
              <a:rPr lang="en-US" dirty="0">
                <a:solidFill>
                  <a:schemeClr val="accent2"/>
                </a:solidFill>
              </a:rPr>
              <a:t> </a:t>
            </a:r>
            <a:r>
              <a:rPr lang="en-US" dirty="0" smtClean="0">
                <a:solidFill>
                  <a:schemeClr val="accent2"/>
                </a:solidFill>
              </a:rPr>
              <a:t>Organize Content</a:t>
            </a:r>
            <a:endParaRPr lang="en-US" dirty="0">
              <a:solidFill>
                <a:schemeClr val="accent2"/>
              </a:solidFill>
            </a:endParaRPr>
          </a:p>
        </p:txBody>
      </p:sp>
      <p:grpSp>
        <p:nvGrpSpPr>
          <p:cNvPr id="12" name="Group 11"/>
          <p:cNvGrpSpPr/>
          <p:nvPr/>
        </p:nvGrpSpPr>
        <p:grpSpPr>
          <a:xfrm>
            <a:off x="987524" y="1825625"/>
            <a:ext cx="10216952" cy="4352544"/>
            <a:chOff x="944665" y="1918719"/>
            <a:chExt cx="10216952" cy="4352544"/>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665" y="1918719"/>
              <a:ext cx="3219607" cy="4352544"/>
            </a:xfrm>
            <a:prstGeom prst="rect">
              <a:avLst/>
            </a:prstGeom>
            <a:ln>
              <a:solidFill>
                <a:schemeClr val="bg2">
                  <a:lumMod val="75000"/>
                </a:schemeClr>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7151" y="1918719"/>
              <a:ext cx="3214466" cy="4352544"/>
            </a:xfrm>
            <a:prstGeom prst="rect">
              <a:avLst/>
            </a:prstGeom>
            <a:ln>
              <a:solidFill>
                <a:schemeClr val="bg2">
                  <a:lumMod val="75000"/>
                </a:schemeClr>
              </a:solidFill>
            </a:ln>
          </p:spPr>
        </p:pic>
        <p:grpSp>
          <p:nvGrpSpPr>
            <p:cNvPr id="11" name="Group 10"/>
            <p:cNvGrpSpPr/>
            <p:nvPr/>
          </p:nvGrpSpPr>
          <p:grpSpPr>
            <a:xfrm>
              <a:off x="4446965" y="1918719"/>
              <a:ext cx="3217493" cy="4352544"/>
              <a:chOff x="4446965" y="1918719"/>
              <a:chExt cx="3217493" cy="4352544"/>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6965" y="1918719"/>
                <a:ext cx="3217493" cy="4352544"/>
              </a:xfrm>
              <a:prstGeom prst="rect">
                <a:avLst/>
              </a:prstGeom>
              <a:ln>
                <a:solidFill>
                  <a:schemeClr val="bg2">
                    <a:lumMod val="75000"/>
                  </a:schemeClr>
                </a:solidFill>
              </a:ln>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446965" y="2271858"/>
                <a:ext cx="3214466" cy="509049"/>
              </a:xfrm>
              <a:prstGeom prst="rect">
                <a:avLst/>
              </a:prstGeom>
            </p:spPr>
          </p:pic>
        </p:grpSp>
      </p:grpSp>
    </p:spTree>
    <p:extLst>
      <p:ext uri="{BB962C8B-B14F-4D97-AF65-F5344CB8AC3E}">
        <p14:creationId xmlns:p14="http://schemas.microsoft.com/office/powerpoint/2010/main" val="384994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accent2"/>
                </a:solidFill>
              </a:rPr>
              <a:t>②</a:t>
            </a:r>
            <a:r>
              <a:rPr lang="en-US" dirty="0">
                <a:solidFill>
                  <a:schemeClr val="accent2"/>
                </a:solidFill>
              </a:rPr>
              <a:t> Organize Content</a:t>
            </a:r>
            <a:endParaRPr lang="en-US" dirty="0"/>
          </a:p>
        </p:txBody>
      </p:sp>
      <p:sp>
        <p:nvSpPr>
          <p:cNvPr id="4" name="TextBox 3"/>
          <p:cNvSpPr txBox="1"/>
          <p:nvPr/>
        </p:nvSpPr>
        <p:spPr>
          <a:xfrm>
            <a:off x="1042669" y="2130456"/>
            <a:ext cx="1664709" cy="492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600" dirty="0" err="1" smtClean="0">
                <a:latin typeface="Segoe UI" panose="020B0502040204020203" pitchFamily="34" charset="0"/>
                <a:cs typeface="Segoe UI" panose="020B0502040204020203" pitchFamily="34" charset="0"/>
              </a:rPr>
              <a:t>collab</a:t>
            </a:r>
            <a:endParaRPr lang="en-US" sz="2600" dirty="0">
              <a:latin typeface="Segoe UI" panose="020B0502040204020203" pitchFamily="34" charset="0"/>
              <a:cs typeface="Segoe UI" panose="020B0502040204020203" pitchFamily="34" charset="0"/>
            </a:endParaRPr>
          </a:p>
        </p:txBody>
      </p:sp>
      <p:sp>
        <p:nvSpPr>
          <p:cNvPr id="6" name="TextBox 5"/>
          <p:cNvSpPr txBox="1"/>
          <p:nvPr/>
        </p:nvSpPr>
        <p:spPr>
          <a:xfrm>
            <a:off x="1042669" y="4017393"/>
            <a:ext cx="1664709" cy="49244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tasks</a:t>
            </a:r>
            <a:endParaRPr lang="en-US" sz="2600" dirty="0">
              <a:latin typeface="Segoe UI" panose="020B0502040204020203" pitchFamily="34" charset="0"/>
              <a:cs typeface="Segoe UI" panose="020B0502040204020203" pitchFamily="34" charset="0"/>
            </a:endParaRPr>
          </a:p>
        </p:txBody>
      </p:sp>
      <p:sp>
        <p:nvSpPr>
          <p:cNvPr id="12" name="TextBox 11"/>
          <p:cNvSpPr txBox="1"/>
          <p:nvPr/>
        </p:nvSpPr>
        <p:spPr>
          <a:xfrm>
            <a:off x="3810786" y="2351507"/>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shared with collaborators</a:t>
            </a:r>
            <a:endParaRPr lang="en-US" sz="2400" dirty="0">
              <a:latin typeface="Times New Roman" panose="02020603050405020304" pitchFamily="18" charset="0"/>
              <a:cs typeface="Times New Roman" panose="02020603050405020304" pitchFamily="18" charset="0"/>
            </a:endParaRPr>
          </a:p>
        </p:txBody>
      </p:sp>
      <p:cxnSp>
        <p:nvCxnSpPr>
          <p:cNvPr id="19" name="Straight Connector 18"/>
          <p:cNvCxnSpPr>
            <a:stCxn id="4" idx="3"/>
            <a:endCxn id="12" idx="1"/>
          </p:cNvCxnSpPr>
          <p:nvPr/>
        </p:nvCxnSpPr>
        <p:spPr>
          <a:xfrm>
            <a:off x="2707378" y="2376678"/>
            <a:ext cx="1103408" cy="205662"/>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p:cNvCxnSpPr>
            <a:stCxn id="5" idx="3"/>
            <a:endCxn id="12" idx="1"/>
          </p:cNvCxnSpPr>
          <p:nvPr/>
        </p:nvCxnSpPr>
        <p:spPr>
          <a:xfrm flipV="1">
            <a:off x="2707378" y="2582340"/>
            <a:ext cx="1103408" cy="737806"/>
          </a:xfrm>
          <a:prstGeom prst="line">
            <a:avLst/>
          </a:prstGeom>
        </p:spPr>
        <p:style>
          <a:lnRef idx="3">
            <a:schemeClr val="accent2"/>
          </a:lnRef>
          <a:fillRef idx="0">
            <a:schemeClr val="accent2"/>
          </a:fillRef>
          <a:effectRef idx="2">
            <a:schemeClr val="accent2"/>
          </a:effectRef>
          <a:fontRef idx="minor">
            <a:schemeClr val="tx1"/>
          </a:fontRef>
        </p:style>
      </p:cxnSp>
      <p:cxnSp>
        <p:nvCxnSpPr>
          <p:cNvPr id="195" name="Straight Connector 194"/>
          <p:cNvCxnSpPr>
            <a:stCxn id="6" idx="3"/>
            <a:endCxn id="12" idx="1"/>
          </p:cNvCxnSpPr>
          <p:nvPr/>
        </p:nvCxnSpPr>
        <p:spPr>
          <a:xfrm flipV="1">
            <a:off x="2707378" y="2582340"/>
            <a:ext cx="1103408" cy="1681275"/>
          </a:xfrm>
          <a:prstGeom prst="line">
            <a:avLst/>
          </a:prstGeom>
        </p:spPr>
        <p:style>
          <a:lnRef idx="3">
            <a:schemeClr val="accent2"/>
          </a:lnRef>
          <a:fillRef idx="0">
            <a:schemeClr val="accent2"/>
          </a:fillRef>
          <a:effectRef idx="2">
            <a:schemeClr val="accent2"/>
          </a:effectRef>
          <a:fontRef idx="minor">
            <a:schemeClr val="tx1"/>
          </a:fontRef>
        </p:style>
      </p:cxnSp>
      <p:sp>
        <p:nvSpPr>
          <p:cNvPr id="5" name="TextBox 4"/>
          <p:cNvSpPr txBox="1"/>
          <p:nvPr/>
        </p:nvSpPr>
        <p:spPr>
          <a:xfrm>
            <a:off x="1042669" y="3073924"/>
            <a:ext cx="1664709" cy="49244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microtask</a:t>
            </a:r>
            <a:endParaRPr lang="en-US" sz="2600" dirty="0">
              <a:latin typeface="Segoe UI" panose="020B0502040204020203" pitchFamily="34" charset="0"/>
              <a:cs typeface="Segoe UI" panose="020B0502040204020203" pitchFamily="34" charset="0"/>
            </a:endParaRPr>
          </a:p>
        </p:txBody>
      </p:sp>
      <p:sp>
        <p:nvSpPr>
          <p:cNvPr id="197" name="TextBox 196"/>
          <p:cNvSpPr txBox="1"/>
          <p:nvPr/>
        </p:nvSpPr>
        <p:spPr>
          <a:xfrm>
            <a:off x="1042669" y="4017393"/>
            <a:ext cx="1664709" cy="49244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mobile</a:t>
            </a:r>
            <a:endParaRPr lang="en-US" sz="2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369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95833E-6 7.40741E-7 L 0.00091 -0.13727 " pathEditMode="relative" rAng="0" ptsTypes="AA">
                                      <p:cBhvr>
                                        <p:cTn id="6" dur="1000" fill="hold"/>
                                        <p:tgtEl>
                                          <p:spTgt spid="6"/>
                                        </p:tgtEl>
                                        <p:attrNameLst>
                                          <p:attrName>ppt_x</p:attrName>
                                          <p:attrName>ppt_y</p:attrName>
                                        </p:attrNameLst>
                                      </p:cBhvr>
                                      <p:rCtr x="39" y="-6875"/>
                                    </p:animMotion>
                                  </p:childTnLst>
                                </p:cTn>
                              </p:par>
                              <p:par>
                                <p:cTn id="7" presetID="10" presetClass="exit" presetSubtype="0" fill="hold" nodeType="withEffect">
                                  <p:stCondLst>
                                    <p:cond delay="0"/>
                                  </p:stCondLst>
                                  <p:childTnLst>
                                    <p:animEffect transition="out" filter="fade">
                                      <p:cBhvr>
                                        <p:cTn id="8" dur="500"/>
                                        <p:tgtEl>
                                          <p:spTgt spid="195"/>
                                        </p:tgtEl>
                                      </p:cBhvr>
                                    </p:animEffect>
                                    <p:set>
                                      <p:cBhvr>
                                        <p:cTn id="9" dur="1" fill="hold">
                                          <p:stCondLst>
                                            <p:cond delay="499"/>
                                          </p:stCondLst>
                                        </p:cTn>
                                        <p:tgtEl>
                                          <p:spTgt spid="195"/>
                                        </p:tgtEl>
                                        <p:attrNameLst>
                                          <p:attrName>style.visibility</p:attrName>
                                        </p:attrNameLst>
                                      </p:cBhvr>
                                      <p:to>
                                        <p:strVal val="hidden"/>
                                      </p:to>
                                    </p:set>
                                  </p:childTnLst>
                                </p:cTn>
                              </p:par>
                            </p:childTnLst>
                          </p:cTn>
                        </p:par>
                        <p:par>
                          <p:cTn id="10" fill="hold">
                            <p:stCondLst>
                              <p:cond delay="1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chemeClr val="accent2"/>
                </a:solidFill>
              </a:rPr>
              <a:t>②</a:t>
            </a:r>
            <a:r>
              <a:rPr lang="en-US" dirty="0">
                <a:solidFill>
                  <a:schemeClr val="accent2"/>
                </a:solidFill>
              </a:rPr>
              <a:t> Organize Content</a:t>
            </a:r>
            <a:endParaRPr lang="en-US" dirty="0"/>
          </a:p>
        </p:txBody>
      </p:sp>
      <p:sp>
        <p:nvSpPr>
          <p:cNvPr id="4" name="TextBox 3"/>
          <p:cNvSpPr txBox="1"/>
          <p:nvPr/>
        </p:nvSpPr>
        <p:spPr>
          <a:xfrm>
            <a:off x="1042669" y="2130456"/>
            <a:ext cx="1664709" cy="492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600" dirty="0" err="1" smtClean="0">
                <a:latin typeface="Segoe UI" panose="020B0502040204020203" pitchFamily="34" charset="0"/>
                <a:cs typeface="Segoe UI" panose="020B0502040204020203" pitchFamily="34" charset="0"/>
              </a:rPr>
              <a:t>collab</a:t>
            </a:r>
            <a:endParaRPr lang="en-US" sz="2600" dirty="0">
              <a:latin typeface="Segoe UI" panose="020B0502040204020203" pitchFamily="34" charset="0"/>
              <a:cs typeface="Segoe UI" panose="020B0502040204020203" pitchFamily="34" charset="0"/>
            </a:endParaRPr>
          </a:p>
        </p:txBody>
      </p:sp>
      <p:sp>
        <p:nvSpPr>
          <p:cNvPr id="5" name="TextBox 4"/>
          <p:cNvSpPr txBox="1"/>
          <p:nvPr/>
        </p:nvSpPr>
        <p:spPr>
          <a:xfrm>
            <a:off x="1042669" y="3073924"/>
            <a:ext cx="1664709" cy="49244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microtask</a:t>
            </a:r>
            <a:endParaRPr lang="en-US" sz="2600" dirty="0">
              <a:latin typeface="Segoe UI" panose="020B0502040204020203" pitchFamily="34" charset="0"/>
              <a:cs typeface="Segoe UI" panose="020B0502040204020203" pitchFamily="34" charset="0"/>
            </a:endParaRPr>
          </a:p>
        </p:txBody>
      </p:sp>
      <p:sp>
        <p:nvSpPr>
          <p:cNvPr id="6" name="TextBox 5"/>
          <p:cNvSpPr txBox="1"/>
          <p:nvPr/>
        </p:nvSpPr>
        <p:spPr>
          <a:xfrm>
            <a:off x="1042669" y="4017393"/>
            <a:ext cx="1664709" cy="49244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mobile</a:t>
            </a:r>
            <a:endParaRPr lang="en-US" sz="2600" dirty="0">
              <a:latin typeface="Segoe UI" panose="020B0502040204020203" pitchFamily="34" charset="0"/>
              <a:cs typeface="Segoe UI" panose="020B0502040204020203" pitchFamily="34" charset="0"/>
            </a:endParaRPr>
          </a:p>
        </p:txBody>
      </p:sp>
      <p:sp>
        <p:nvSpPr>
          <p:cNvPr id="8" name="TextBox 7"/>
          <p:cNvSpPr txBox="1"/>
          <p:nvPr/>
        </p:nvSpPr>
        <p:spPr>
          <a:xfrm>
            <a:off x="3810786" y="1825625"/>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a:t>
            </a:r>
            <a:r>
              <a:rPr lang="en-US" sz="2400" dirty="0" err="1" smtClean="0">
                <a:latin typeface="Times New Roman" panose="02020603050405020304" pitchFamily="18" charset="0"/>
                <a:cs typeface="Times New Roman" panose="02020603050405020304" pitchFamily="18" charset="0"/>
              </a:rPr>
              <a:t>MicroWriter</a:t>
            </a:r>
            <a:r>
              <a:rPr lang="en-US" sz="2400" dirty="0" smtClean="0">
                <a:latin typeface="Times New Roman" panose="02020603050405020304" pitchFamily="18" charset="0"/>
                <a:cs typeface="Times New Roman" panose="02020603050405020304" pitchFamily="18" charset="0"/>
              </a:rPr>
              <a:t> breaks writing into microtasks </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810787" y="3403271"/>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Collaborative writing typically requires coordination</a:t>
            </a:r>
            <a:endParaRPr lang="en-US"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810787" y="2877389"/>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done while mobile</a:t>
            </a:r>
            <a:endParaRPr lang="en-US"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810786" y="4980917"/>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Structure turns big tasks into series of small microtasks</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810786" y="2351507"/>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shared with collaborators</a:t>
            </a: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810787" y="3929153"/>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Collaborators can be known or crowd workers</a:t>
            </a:r>
            <a:endParaRPr lang="en-US"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810787" y="4455035"/>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People have spare time when mobile</a:t>
            </a:r>
            <a:endParaRPr lang="en-US" sz="2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810786" y="5506800"/>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make it easy to get started</a:t>
            </a:r>
            <a:endParaRPr lang="en-US" sz="2400" dirty="0">
              <a:latin typeface="Times New Roman" panose="02020603050405020304" pitchFamily="18" charset="0"/>
              <a:cs typeface="Times New Roman" panose="02020603050405020304" pitchFamily="18" charset="0"/>
            </a:endParaRPr>
          </a:p>
        </p:txBody>
      </p:sp>
      <p:cxnSp>
        <p:nvCxnSpPr>
          <p:cNvPr id="19" name="Straight Connector 18"/>
          <p:cNvCxnSpPr>
            <a:stCxn id="4" idx="3"/>
            <a:endCxn id="12" idx="1"/>
          </p:cNvCxnSpPr>
          <p:nvPr/>
        </p:nvCxnSpPr>
        <p:spPr>
          <a:xfrm>
            <a:off x="2707378" y="2376678"/>
            <a:ext cx="1103408" cy="205662"/>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p:cNvCxnSpPr>
            <a:stCxn id="4" idx="3"/>
            <a:endCxn id="9" idx="1"/>
          </p:cNvCxnSpPr>
          <p:nvPr/>
        </p:nvCxnSpPr>
        <p:spPr>
          <a:xfrm>
            <a:off x="2707378" y="2376678"/>
            <a:ext cx="1103409" cy="1257426"/>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a:stCxn id="4" idx="3"/>
            <a:endCxn id="13" idx="1"/>
          </p:cNvCxnSpPr>
          <p:nvPr/>
        </p:nvCxnSpPr>
        <p:spPr>
          <a:xfrm>
            <a:off x="2707378" y="2376678"/>
            <a:ext cx="1103409" cy="178330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5" idx="3"/>
            <a:endCxn id="8" idx="1"/>
          </p:cNvCxnSpPr>
          <p:nvPr/>
        </p:nvCxnSpPr>
        <p:spPr>
          <a:xfrm flipV="1">
            <a:off x="2707378" y="2056458"/>
            <a:ext cx="1103408" cy="12636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5" idx="3"/>
            <a:endCxn id="12" idx="1"/>
          </p:cNvCxnSpPr>
          <p:nvPr/>
        </p:nvCxnSpPr>
        <p:spPr>
          <a:xfrm flipV="1">
            <a:off x="2707378" y="2582340"/>
            <a:ext cx="1103408" cy="737806"/>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a:stCxn id="5" idx="3"/>
            <a:endCxn id="10" idx="1"/>
          </p:cNvCxnSpPr>
          <p:nvPr/>
        </p:nvCxnSpPr>
        <p:spPr>
          <a:xfrm flipV="1">
            <a:off x="2707378" y="3108222"/>
            <a:ext cx="1103409" cy="21192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5" idx="3"/>
            <a:endCxn id="11" idx="1"/>
          </p:cNvCxnSpPr>
          <p:nvPr/>
        </p:nvCxnSpPr>
        <p:spPr>
          <a:xfrm>
            <a:off x="2707378" y="3320146"/>
            <a:ext cx="1103408" cy="1891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a:stCxn id="5" idx="3"/>
            <a:endCxn id="15" idx="1"/>
          </p:cNvCxnSpPr>
          <p:nvPr/>
        </p:nvCxnSpPr>
        <p:spPr>
          <a:xfrm>
            <a:off x="2707378" y="3320146"/>
            <a:ext cx="1103408" cy="2417487"/>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6" idx="3"/>
            <a:endCxn id="14" idx="1"/>
          </p:cNvCxnSpPr>
          <p:nvPr/>
        </p:nvCxnSpPr>
        <p:spPr>
          <a:xfrm>
            <a:off x="2707378" y="4263615"/>
            <a:ext cx="1103409" cy="422253"/>
          </a:xfrm>
          <a:prstGeom prst="line">
            <a:avLst/>
          </a:prstGeom>
        </p:spPr>
        <p:style>
          <a:lnRef idx="3">
            <a:schemeClr val="accent6"/>
          </a:lnRef>
          <a:fillRef idx="0">
            <a:schemeClr val="accent6"/>
          </a:fillRef>
          <a:effectRef idx="2">
            <a:schemeClr val="accent6"/>
          </a:effectRef>
          <a:fontRef idx="minor">
            <a:schemeClr val="tx1"/>
          </a:fontRef>
        </p:style>
      </p:cxnSp>
      <p:cxnSp>
        <p:nvCxnSpPr>
          <p:cNvPr id="38" name="Straight Connector 37"/>
          <p:cNvCxnSpPr>
            <a:stCxn id="6" idx="3"/>
            <a:endCxn id="10" idx="1"/>
          </p:cNvCxnSpPr>
          <p:nvPr/>
        </p:nvCxnSpPr>
        <p:spPr>
          <a:xfrm flipV="1">
            <a:off x="2707378" y="3108222"/>
            <a:ext cx="1103409" cy="1155393"/>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699930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5" y="222635"/>
            <a:ext cx="3153833" cy="3657600"/>
          </a:xfrm>
          <a:prstGeom prst="rect">
            <a:avLst/>
          </a:prstGeom>
        </p:spPr>
      </p:pic>
      <p:grpSp>
        <p:nvGrpSpPr>
          <p:cNvPr id="3" name="Group 2"/>
          <p:cNvGrpSpPr/>
          <p:nvPr/>
        </p:nvGrpSpPr>
        <p:grpSpPr>
          <a:xfrm>
            <a:off x="1510751" y="4277800"/>
            <a:ext cx="2067340" cy="2305879"/>
            <a:chOff x="6178163" y="2568271"/>
            <a:chExt cx="2067340" cy="2305879"/>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34"/>
            <a:stretch/>
          </p:blipFill>
          <p:spPr>
            <a:xfrm>
              <a:off x="6178163" y="2568271"/>
              <a:ext cx="2067340" cy="2305879"/>
            </a:xfrm>
            <a:prstGeom prst="rect">
              <a:avLst/>
            </a:prstGeom>
          </p:spPr>
        </p:pic>
        <p:sp>
          <p:nvSpPr>
            <p:cNvPr id="2" name="Rectangle 1"/>
            <p:cNvSpPr/>
            <p:nvPr/>
          </p:nvSpPr>
          <p:spPr>
            <a:xfrm>
              <a:off x="7768424" y="2798858"/>
              <a:ext cx="477079" cy="132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0" name="Rectangle 9"/>
            <p:cNvSpPr/>
            <p:nvPr/>
          </p:nvSpPr>
          <p:spPr>
            <a:xfrm>
              <a:off x="6178163" y="4438152"/>
              <a:ext cx="675861" cy="43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1" name="Rectangle 10"/>
            <p:cNvSpPr/>
            <p:nvPr/>
          </p:nvSpPr>
          <p:spPr>
            <a:xfrm>
              <a:off x="6178163" y="3697357"/>
              <a:ext cx="675861" cy="30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grpSp>
      <p:sp>
        <p:nvSpPr>
          <p:cNvPr id="25" name="TextBox 24"/>
          <p:cNvSpPr txBox="1"/>
          <p:nvPr/>
        </p:nvSpPr>
        <p:spPr>
          <a:xfrm>
            <a:off x="6550993" y="3137770"/>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①</a:t>
            </a:r>
            <a:endParaRPr lang="en-US" sz="2800" dirty="0">
              <a:latin typeface="Segoe UI" panose="020B0502040204020203" pitchFamily="34" charset="0"/>
              <a:cs typeface="Segoe UI" panose="020B0502040204020203" pitchFamily="34" charset="0"/>
            </a:endParaRPr>
          </a:p>
        </p:txBody>
      </p:sp>
      <p:sp>
        <p:nvSpPr>
          <p:cNvPr id="26" name="TextBox 25"/>
          <p:cNvSpPr txBox="1"/>
          <p:nvPr/>
        </p:nvSpPr>
        <p:spPr>
          <a:xfrm>
            <a:off x="3057882" y="5531544"/>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③</a:t>
            </a:r>
            <a:endParaRPr lang="en-US" sz="2800" dirty="0">
              <a:latin typeface="Segoe UI" panose="020B0502040204020203" pitchFamily="34" charset="0"/>
              <a:cs typeface="Segoe UI" panose="020B0502040204020203" pitchFamily="34" charset="0"/>
            </a:endParaRPr>
          </a:p>
        </p:txBody>
      </p:sp>
      <p:sp>
        <p:nvSpPr>
          <p:cNvPr id="27" name="TextBox 26"/>
          <p:cNvSpPr txBox="1"/>
          <p:nvPr/>
        </p:nvSpPr>
        <p:spPr>
          <a:xfrm>
            <a:off x="3533547" y="1162806"/>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①</a:t>
            </a:r>
            <a:endParaRPr lang="en-US" sz="2800" dirty="0">
              <a:latin typeface="Segoe UI" panose="020B0502040204020203" pitchFamily="34" charset="0"/>
              <a:cs typeface="Segoe UI" panose="020B0502040204020203" pitchFamily="34" charset="0"/>
            </a:endParaRPr>
          </a:p>
        </p:txBody>
      </p:sp>
      <p:sp>
        <p:nvSpPr>
          <p:cNvPr id="29" name="TextBox 28"/>
          <p:cNvSpPr txBox="1"/>
          <p:nvPr/>
        </p:nvSpPr>
        <p:spPr>
          <a:xfrm>
            <a:off x="3057882" y="4231442"/>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①</a:t>
            </a:r>
            <a:endParaRPr lang="en-US" sz="2800" dirty="0">
              <a:latin typeface="Segoe UI" panose="020B0502040204020203" pitchFamily="34" charset="0"/>
              <a:cs typeface="Segoe UI" panose="020B0502040204020203" pitchFamily="34" charset="0"/>
            </a:endParaRPr>
          </a:p>
        </p:txBody>
      </p:sp>
      <p:sp>
        <p:nvSpPr>
          <p:cNvPr id="30" name="TextBox 29"/>
          <p:cNvSpPr txBox="1"/>
          <p:nvPr/>
        </p:nvSpPr>
        <p:spPr>
          <a:xfrm>
            <a:off x="3533547" y="2724334"/>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③</a:t>
            </a:r>
            <a:endParaRPr lang="en-US" sz="2800" dirty="0">
              <a:latin typeface="Segoe UI" panose="020B0502040204020203" pitchFamily="34" charset="0"/>
              <a:cs typeface="Segoe UI" panose="020B0502040204020203" pitchFamily="34" charset="0"/>
            </a:endParaRPr>
          </a:p>
        </p:txBody>
      </p:sp>
      <p:sp>
        <p:nvSpPr>
          <p:cNvPr id="31" name="TextBox 30"/>
          <p:cNvSpPr txBox="1"/>
          <p:nvPr/>
        </p:nvSpPr>
        <p:spPr>
          <a:xfrm>
            <a:off x="3533547" y="121829"/>
            <a:ext cx="448056" cy="523220"/>
          </a:xfrm>
          <a:prstGeom prst="rect">
            <a:avLst/>
          </a:prstGeom>
          <a:noFill/>
        </p:spPr>
        <p:txBody>
          <a:bodyPr wrap="square" rtlCol="0">
            <a:spAutoFit/>
          </a:bodyPr>
          <a:lstStyle/>
          <a:p>
            <a:pPr algn="ctr"/>
            <a:r>
              <a:rPr lang="en-US" sz="2800" dirty="0" smtClean="0">
                <a:solidFill>
                  <a:schemeClr val="accent2"/>
                </a:solidFill>
                <a:latin typeface="Segoe UI" panose="020B0502040204020203" pitchFamily="34" charset="0"/>
                <a:cs typeface="Segoe UI" panose="020B0502040204020203" pitchFamily="34" charset="0"/>
              </a:rPr>
              <a:t>②</a:t>
            </a:r>
            <a:endParaRPr lang="en-US" sz="2800" dirty="0">
              <a:solidFill>
                <a:schemeClr val="accent2"/>
              </a:solidFill>
              <a:latin typeface="Segoe UI" panose="020B0502040204020203" pitchFamily="34" charset="0"/>
              <a:cs typeface="Segoe UI" panose="020B0502040204020203" pitchFamily="34" charset="0"/>
            </a:endParaRPr>
          </a:p>
        </p:txBody>
      </p:sp>
      <p:sp>
        <p:nvSpPr>
          <p:cNvPr id="32" name="Content Placeholder 3"/>
          <p:cNvSpPr txBox="1">
            <a:spLocks/>
          </p:cNvSpPr>
          <p:nvPr/>
        </p:nvSpPr>
        <p:spPr>
          <a:xfrm>
            <a:off x="4802587" y="712442"/>
            <a:ext cx="53744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Segoe UI" panose="020B0502040204020203" pitchFamily="34" charset="0"/>
                <a:cs typeface="Segoe UI" panose="020B0502040204020203" pitchFamily="34" charset="0"/>
              </a:rPr>
              <a:t>① Collect content</a:t>
            </a:r>
          </a:p>
          <a:p>
            <a:pPr marL="0" indent="0">
              <a:buNone/>
            </a:pPr>
            <a:r>
              <a:rPr lang="en-US" dirty="0" smtClean="0">
                <a:solidFill>
                  <a:schemeClr val="accent2"/>
                </a:solidFill>
                <a:latin typeface="Segoe UI" panose="020B0502040204020203" pitchFamily="34" charset="0"/>
                <a:cs typeface="Segoe UI" panose="020B0502040204020203" pitchFamily="34" charset="0"/>
              </a:rPr>
              <a:t>② Organize content</a:t>
            </a:r>
          </a:p>
          <a:p>
            <a:pPr marL="0" indent="0">
              <a:buNone/>
            </a:pPr>
            <a:r>
              <a:rPr lang="en-US" dirty="0" smtClean="0">
                <a:latin typeface="Segoe UI" panose="020B0502040204020203" pitchFamily="34" charset="0"/>
                <a:cs typeface="Segoe UI" panose="020B0502040204020203" pitchFamily="34" charset="0"/>
              </a:rPr>
              <a:t>③ Turn content into writing</a:t>
            </a:r>
          </a:p>
        </p:txBody>
      </p:sp>
      <p:sp>
        <p:nvSpPr>
          <p:cNvPr id="35" name="TextBox 34"/>
          <p:cNvSpPr txBox="1"/>
          <p:nvPr/>
        </p:nvSpPr>
        <p:spPr>
          <a:xfrm>
            <a:off x="8584294" y="3496968"/>
            <a:ext cx="448056" cy="523220"/>
          </a:xfrm>
          <a:prstGeom prst="rect">
            <a:avLst/>
          </a:prstGeom>
          <a:noFill/>
        </p:spPr>
        <p:txBody>
          <a:bodyPr wrap="square" rtlCol="0">
            <a:spAutoFit/>
          </a:bodyPr>
          <a:lstStyle/>
          <a:p>
            <a:pPr algn="ctr"/>
            <a:r>
              <a:rPr lang="en-US" sz="2800" dirty="0" smtClean="0">
                <a:solidFill>
                  <a:schemeClr val="accent2"/>
                </a:solidFill>
                <a:latin typeface="Segoe UI" panose="020B0502040204020203" pitchFamily="34" charset="0"/>
                <a:cs typeface="Segoe UI" panose="020B0502040204020203" pitchFamily="34" charset="0"/>
              </a:rPr>
              <a:t>②</a:t>
            </a:r>
            <a:endParaRPr lang="en-US" sz="2800" dirty="0">
              <a:solidFill>
                <a:schemeClr val="accent2"/>
              </a:solidFill>
              <a:latin typeface="Segoe UI" panose="020B0502040204020203" pitchFamily="34" charset="0"/>
              <a:cs typeface="Segoe UI" panose="020B0502040204020203" pitchFamily="34" charset="0"/>
            </a:endParaRPr>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2092" y="2562280"/>
            <a:ext cx="1659462" cy="1234440"/>
          </a:xfrm>
          <a:prstGeom prst="rect">
            <a:avLst/>
          </a:prstGeom>
          <a:ln>
            <a:solidFill>
              <a:schemeClr val="bg2">
                <a:lumMod val="75000"/>
              </a:schemeClr>
            </a:solidFill>
          </a:ln>
        </p:spPr>
      </p:pic>
      <p:grpSp>
        <p:nvGrpSpPr>
          <p:cNvPr id="43" name="Group 42"/>
          <p:cNvGrpSpPr/>
          <p:nvPr/>
        </p:nvGrpSpPr>
        <p:grpSpPr>
          <a:xfrm>
            <a:off x="5791221" y="4021107"/>
            <a:ext cx="3671120" cy="1536192"/>
            <a:chOff x="3175184" y="1884723"/>
            <a:chExt cx="3671120" cy="1536192"/>
          </a:xfrm>
        </p:grpSpPr>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5184" y="1884723"/>
              <a:ext cx="1136332" cy="1536192"/>
            </a:xfrm>
            <a:prstGeom prst="rect">
              <a:avLst/>
            </a:prstGeom>
            <a:ln>
              <a:solidFill>
                <a:schemeClr val="bg2">
                  <a:lumMod val="75000"/>
                </a:schemeClr>
              </a:solidFill>
            </a:ln>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1787" y="1884723"/>
              <a:ext cx="1134517" cy="1536192"/>
            </a:xfrm>
            <a:prstGeom prst="rect">
              <a:avLst/>
            </a:prstGeom>
            <a:ln>
              <a:solidFill>
                <a:schemeClr val="bg2">
                  <a:lumMod val="75000"/>
                </a:schemeClr>
              </a:solidFill>
            </a:ln>
          </p:spPr>
        </p:pic>
        <p:grpSp>
          <p:nvGrpSpPr>
            <p:cNvPr id="46" name="Group 45"/>
            <p:cNvGrpSpPr/>
            <p:nvPr/>
          </p:nvGrpSpPr>
          <p:grpSpPr>
            <a:xfrm>
              <a:off x="4443858" y="1884723"/>
              <a:ext cx="1135586" cy="1536192"/>
              <a:chOff x="4443858" y="1884723"/>
              <a:chExt cx="1135586" cy="1536192"/>
            </a:xfrm>
          </p:grpSpPr>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3858" y="1884723"/>
                <a:ext cx="1135586" cy="1536192"/>
              </a:xfrm>
              <a:prstGeom prst="rect">
                <a:avLst/>
              </a:prstGeom>
              <a:ln>
                <a:solidFill>
                  <a:schemeClr val="bg2">
                    <a:lumMod val="75000"/>
                  </a:schemeClr>
                </a:solidFill>
              </a:ln>
            </p:spPr>
          </p:pic>
          <p:pic>
            <p:nvPicPr>
              <p:cNvPr id="48" name="Picture 47"/>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443858" y="2010594"/>
                <a:ext cx="1133856" cy="179560"/>
              </a:xfrm>
              <a:prstGeom prst="rect">
                <a:avLst/>
              </a:prstGeom>
            </p:spPr>
          </p:pic>
        </p:grpSp>
      </p:grpSp>
      <p:sp>
        <p:nvSpPr>
          <p:cNvPr id="33" name="Arc 32"/>
          <p:cNvSpPr/>
          <p:nvPr/>
        </p:nvSpPr>
        <p:spPr>
          <a:xfrm rot="351854">
            <a:off x="6227389" y="2906765"/>
            <a:ext cx="1404594" cy="1416956"/>
          </a:xfrm>
          <a:prstGeom prst="arc">
            <a:avLst>
              <a:gd name="adj1" fmla="val 15485762"/>
              <a:gd name="adj2" fmla="val 0"/>
            </a:avLst>
          </a:prstGeom>
          <a:ln w="28575">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38" name="TextBox 37"/>
          <p:cNvSpPr txBox="1"/>
          <p:nvPr/>
        </p:nvSpPr>
        <p:spPr>
          <a:xfrm>
            <a:off x="3057882" y="4881493"/>
            <a:ext cx="448056" cy="523220"/>
          </a:xfrm>
          <a:prstGeom prst="rect">
            <a:avLst/>
          </a:prstGeom>
          <a:noFill/>
        </p:spPr>
        <p:txBody>
          <a:bodyPr wrap="square" rtlCol="0">
            <a:spAutoFit/>
          </a:bodyPr>
          <a:lstStyle/>
          <a:p>
            <a:pPr algn="ctr"/>
            <a:r>
              <a:rPr lang="en-US" sz="2800" dirty="0" smtClean="0">
                <a:solidFill>
                  <a:schemeClr val="accent2"/>
                </a:solidFill>
                <a:latin typeface="Segoe UI" panose="020B0502040204020203" pitchFamily="34" charset="0"/>
                <a:cs typeface="Segoe UI" panose="020B0502040204020203" pitchFamily="34" charset="0"/>
              </a:rPr>
              <a:t>②</a:t>
            </a:r>
            <a:endParaRPr lang="en-US" sz="2800"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859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35"/>
                                        </p:tgtEl>
                                        <p:attrNameLst>
                                          <p:attrName>style.color</p:attrName>
                                        </p:attrNameLst>
                                      </p:cBhvr>
                                      <p:to>
                                        <a:srgbClr val="000000"/>
                                      </p:to>
                                    </p:animClr>
                                  </p:childTnLst>
                                </p:cTn>
                              </p:par>
                              <p:par>
                                <p:cTn id="7" presetID="3" presetClass="emph" presetSubtype="2" fill="hold" grpId="0" nodeType="withEffect">
                                  <p:stCondLst>
                                    <p:cond delay="0"/>
                                  </p:stCondLst>
                                  <p:childTnLst>
                                    <p:animClr clrSpc="rgb" dir="cw">
                                      <p:cBhvr override="childStyle">
                                        <p:cTn id="8" dur="2000" fill="hold"/>
                                        <p:tgtEl>
                                          <p:spTgt spid="31"/>
                                        </p:tgtEl>
                                        <p:attrNameLst>
                                          <p:attrName>style.color</p:attrName>
                                        </p:attrNameLst>
                                      </p:cBhvr>
                                      <p:to>
                                        <a:srgbClr val="000000"/>
                                      </p:to>
                                    </p:animClr>
                                  </p:childTnLst>
                                </p:cTn>
                              </p:par>
                              <p:par>
                                <p:cTn id="9" presetID="3" presetClass="emph" presetSubtype="2" fill="hold" nodeType="withEffect">
                                  <p:stCondLst>
                                    <p:cond delay="0"/>
                                  </p:stCondLst>
                                  <p:childTnLst>
                                    <p:animClr clrSpc="rgb" dir="cw">
                                      <p:cBhvr override="childStyle">
                                        <p:cTn id="10" dur="2000" fill="hold"/>
                                        <p:tgtEl>
                                          <p:spTgt spid="32">
                                            <p:txEl>
                                              <p:pRg st="1" end="1"/>
                                            </p:txEl>
                                          </p:spTgt>
                                        </p:tgtEl>
                                        <p:attrNameLst>
                                          <p:attrName>style.color</p:attrName>
                                        </p:attrNameLst>
                                      </p:cBhvr>
                                      <p:to>
                                        <a:srgbClr val="000000"/>
                                      </p:to>
                                    </p:animClr>
                                  </p:childTnLst>
                                </p:cTn>
                              </p:par>
                              <p:par>
                                <p:cTn id="11" presetID="3" presetClass="emph" presetSubtype="2" fill="hold" nodeType="withEffect">
                                  <p:stCondLst>
                                    <p:cond delay="0"/>
                                  </p:stCondLst>
                                  <p:childTnLst>
                                    <p:animClr clrSpc="rgb" dir="cw">
                                      <p:cBhvr override="childStyle">
                                        <p:cTn id="12" dur="2000" fill="hold"/>
                                        <p:tgtEl>
                                          <p:spTgt spid="32">
                                            <p:txEl>
                                              <p:pRg st="2" end="2"/>
                                            </p:txEl>
                                          </p:spTgt>
                                        </p:tgtEl>
                                        <p:attrNameLst>
                                          <p:attrName>style.color</p:attrName>
                                        </p:attrNameLst>
                                      </p:cBhvr>
                                      <p:to>
                                        <a:srgbClr val="70AD47"/>
                                      </p:to>
                                    </p:animClr>
                                  </p:childTnLst>
                                </p:cTn>
                              </p:par>
                              <p:par>
                                <p:cTn id="13" presetID="3" presetClass="emph" presetSubtype="2" fill="hold" grpId="0" nodeType="withEffect">
                                  <p:stCondLst>
                                    <p:cond delay="0"/>
                                  </p:stCondLst>
                                  <p:childTnLst>
                                    <p:animClr clrSpc="rgb" dir="cw">
                                      <p:cBhvr override="childStyle">
                                        <p:cTn id="14" dur="2000" fill="hold"/>
                                        <p:tgtEl>
                                          <p:spTgt spid="30"/>
                                        </p:tgtEl>
                                        <p:attrNameLst>
                                          <p:attrName>style.color</p:attrName>
                                        </p:attrNameLst>
                                      </p:cBhvr>
                                      <p:to>
                                        <a:srgbClr val="70AD47"/>
                                      </p:to>
                                    </p:animClr>
                                  </p:childTnLst>
                                </p:cTn>
                              </p:par>
                              <p:par>
                                <p:cTn id="15" presetID="3" presetClass="emph" presetSubtype="2" fill="hold" grpId="0" nodeType="withEffect">
                                  <p:stCondLst>
                                    <p:cond delay="0"/>
                                  </p:stCondLst>
                                  <p:childTnLst>
                                    <p:animClr clrSpc="rgb" dir="cw">
                                      <p:cBhvr override="childStyle">
                                        <p:cTn id="16" dur="2000" fill="hold"/>
                                        <p:tgtEl>
                                          <p:spTgt spid="26"/>
                                        </p:tgtEl>
                                        <p:attrNameLst>
                                          <p:attrName>style.color</p:attrName>
                                        </p:attrNameLst>
                                      </p:cBhvr>
                                      <p:to>
                                        <a:srgbClr val="70AD47"/>
                                      </p:to>
                                    </p:animClr>
                                  </p:childTnLst>
                                </p:cTn>
                              </p:par>
                              <p:par>
                                <p:cTn id="17" presetID="3" presetClass="emph" presetSubtype="2" fill="hold" grpId="1" nodeType="withEffect">
                                  <p:stCondLst>
                                    <p:cond delay="0"/>
                                  </p:stCondLst>
                                  <p:childTnLst>
                                    <p:animClr clrSpc="rgb" dir="cw">
                                      <p:cBhvr override="childStyle">
                                        <p:cTn id="18" dur="2000" fill="hold"/>
                                        <p:tgtEl>
                                          <p:spTgt spid="38"/>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1" grpId="0"/>
      <p:bldP spid="35" grpId="0"/>
      <p:bldP spid="3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Segoe UI" panose="020B0502040204020203" pitchFamily="34" charset="0"/>
                <a:cs typeface="Segoe UI" panose="020B0502040204020203" pitchFamily="34" charset="0"/>
              </a:rPr>
              <a:t>③ Turn Content into Writing</a:t>
            </a:r>
            <a:endParaRPr lang="en-US" dirty="0">
              <a:latin typeface="Segoe UI" panose="020B0502040204020203" pitchFamily="34" charset="0"/>
              <a:cs typeface="Segoe UI" panose="020B0502040204020203" pitchFamily="34" charset="0"/>
            </a:endParaRPr>
          </a:p>
        </p:txBody>
      </p:sp>
      <p:sp>
        <p:nvSpPr>
          <p:cNvPr id="4" name="TextBox 3"/>
          <p:cNvSpPr txBox="1"/>
          <p:nvPr/>
        </p:nvSpPr>
        <p:spPr>
          <a:xfrm>
            <a:off x="1042669" y="2130456"/>
            <a:ext cx="1664709" cy="492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600" dirty="0" err="1" smtClean="0">
                <a:latin typeface="Segoe UI" panose="020B0502040204020203" pitchFamily="34" charset="0"/>
                <a:cs typeface="Segoe UI" panose="020B0502040204020203" pitchFamily="34" charset="0"/>
              </a:rPr>
              <a:t>collab</a:t>
            </a:r>
            <a:endParaRPr lang="en-US" sz="2600" dirty="0">
              <a:latin typeface="Segoe UI" panose="020B0502040204020203" pitchFamily="34" charset="0"/>
              <a:cs typeface="Segoe UI" panose="020B0502040204020203" pitchFamily="34" charset="0"/>
            </a:endParaRPr>
          </a:p>
        </p:txBody>
      </p:sp>
      <p:sp>
        <p:nvSpPr>
          <p:cNvPr id="5" name="TextBox 4"/>
          <p:cNvSpPr txBox="1"/>
          <p:nvPr/>
        </p:nvSpPr>
        <p:spPr>
          <a:xfrm>
            <a:off x="1042669" y="3073924"/>
            <a:ext cx="1664709" cy="49244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microtask</a:t>
            </a:r>
            <a:endParaRPr lang="en-US" sz="2600" dirty="0">
              <a:latin typeface="Segoe UI" panose="020B0502040204020203" pitchFamily="34" charset="0"/>
              <a:cs typeface="Segoe UI" panose="020B0502040204020203" pitchFamily="34" charset="0"/>
            </a:endParaRPr>
          </a:p>
        </p:txBody>
      </p:sp>
      <p:sp>
        <p:nvSpPr>
          <p:cNvPr id="6" name="TextBox 5"/>
          <p:cNvSpPr txBox="1"/>
          <p:nvPr/>
        </p:nvSpPr>
        <p:spPr>
          <a:xfrm>
            <a:off x="1042669" y="4017393"/>
            <a:ext cx="1664709" cy="49244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mobile</a:t>
            </a:r>
            <a:endParaRPr lang="en-US" sz="2600" dirty="0">
              <a:latin typeface="Segoe UI" panose="020B0502040204020203" pitchFamily="34" charset="0"/>
              <a:cs typeface="Segoe UI" panose="020B0502040204020203" pitchFamily="34" charset="0"/>
            </a:endParaRPr>
          </a:p>
        </p:txBody>
      </p:sp>
      <p:sp>
        <p:nvSpPr>
          <p:cNvPr id="8" name="TextBox 7"/>
          <p:cNvSpPr txBox="1"/>
          <p:nvPr/>
        </p:nvSpPr>
        <p:spPr>
          <a:xfrm>
            <a:off x="3810786" y="1825625"/>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a:t>
            </a:r>
            <a:r>
              <a:rPr lang="en-US" sz="2400" dirty="0" err="1" smtClean="0">
                <a:latin typeface="Times New Roman" panose="02020603050405020304" pitchFamily="18" charset="0"/>
                <a:cs typeface="Times New Roman" panose="02020603050405020304" pitchFamily="18" charset="0"/>
              </a:rPr>
              <a:t>MicroWriter</a:t>
            </a:r>
            <a:r>
              <a:rPr lang="en-US" sz="2400" dirty="0" smtClean="0">
                <a:latin typeface="Times New Roman" panose="02020603050405020304" pitchFamily="18" charset="0"/>
                <a:cs typeface="Times New Roman" panose="02020603050405020304" pitchFamily="18" charset="0"/>
              </a:rPr>
              <a:t> breaks writing into microtasks </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810787" y="3403271"/>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Collaborative writing typically requires coordination</a:t>
            </a:r>
            <a:endParaRPr lang="en-US" sz="24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810787" y="2877389"/>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done while mobile</a:t>
            </a:r>
            <a:endParaRPr lang="en-US"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3810786" y="4980917"/>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Structure turns big tasks into series of small microtasks</a:t>
            </a:r>
            <a:endParaRPr lang="en-US" sz="2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810786" y="2351507"/>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can be shared with collaborators</a:t>
            </a: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810787" y="3929153"/>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Collaborators can be known or crowd workers</a:t>
            </a:r>
            <a:endParaRPr lang="en-US" sz="24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810787" y="4455035"/>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People have spare time when mobile</a:t>
            </a:r>
            <a:endParaRPr lang="en-US" sz="2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810786" y="5506800"/>
            <a:ext cx="8229600"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Microtasks make it easy to get started</a:t>
            </a:r>
            <a:endParaRPr lang="en-US" sz="2400" dirty="0">
              <a:latin typeface="Times New Roman" panose="02020603050405020304" pitchFamily="18" charset="0"/>
              <a:cs typeface="Times New Roman" panose="02020603050405020304" pitchFamily="18" charset="0"/>
            </a:endParaRPr>
          </a:p>
        </p:txBody>
      </p:sp>
      <p:cxnSp>
        <p:nvCxnSpPr>
          <p:cNvPr id="19" name="Straight Connector 18"/>
          <p:cNvCxnSpPr>
            <a:stCxn id="4" idx="3"/>
            <a:endCxn id="12" idx="1"/>
          </p:cNvCxnSpPr>
          <p:nvPr/>
        </p:nvCxnSpPr>
        <p:spPr>
          <a:xfrm>
            <a:off x="2707378" y="2376678"/>
            <a:ext cx="1103408" cy="205662"/>
          </a:xfrm>
          <a:prstGeom prst="line">
            <a:avLst/>
          </a:prstGeom>
        </p:spPr>
        <p:style>
          <a:lnRef idx="3">
            <a:schemeClr val="accent1"/>
          </a:lnRef>
          <a:fillRef idx="0">
            <a:schemeClr val="accent1"/>
          </a:fillRef>
          <a:effectRef idx="2">
            <a:schemeClr val="accent1"/>
          </a:effectRef>
          <a:fontRef idx="minor">
            <a:schemeClr val="tx1"/>
          </a:fontRef>
        </p:style>
      </p:cxnSp>
      <p:cxnSp>
        <p:nvCxnSpPr>
          <p:cNvPr id="21" name="Straight Connector 20"/>
          <p:cNvCxnSpPr>
            <a:stCxn id="4" idx="3"/>
            <a:endCxn id="9" idx="1"/>
          </p:cNvCxnSpPr>
          <p:nvPr/>
        </p:nvCxnSpPr>
        <p:spPr>
          <a:xfrm>
            <a:off x="2707378" y="2376678"/>
            <a:ext cx="1103409" cy="1257426"/>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a:stCxn id="4" idx="3"/>
            <a:endCxn id="13" idx="1"/>
          </p:cNvCxnSpPr>
          <p:nvPr/>
        </p:nvCxnSpPr>
        <p:spPr>
          <a:xfrm>
            <a:off x="2707378" y="2376678"/>
            <a:ext cx="1103409" cy="1783308"/>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5" idx="3"/>
            <a:endCxn id="8" idx="1"/>
          </p:cNvCxnSpPr>
          <p:nvPr/>
        </p:nvCxnSpPr>
        <p:spPr>
          <a:xfrm flipV="1">
            <a:off x="2707378" y="2056458"/>
            <a:ext cx="1103408" cy="12636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5" idx="3"/>
            <a:endCxn id="12" idx="1"/>
          </p:cNvCxnSpPr>
          <p:nvPr/>
        </p:nvCxnSpPr>
        <p:spPr>
          <a:xfrm flipV="1">
            <a:off x="2707378" y="2582340"/>
            <a:ext cx="1103408" cy="737806"/>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Connector 29"/>
          <p:cNvCxnSpPr>
            <a:stCxn id="5" idx="3"/>
            <a:endCxn id="10" idx="1"/>
          </p:cNvCxnSpPr>
          <p:nvPr/>
        </p:nvCxnSpPr>
        <p:spPr>
          <a:xfrm flipV="1">
            <a:off x="2707378" y="3108222"/>
            <a:ext cx="1103409" cy="211924"/>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5" idx="3"/>
            <a:endCxn id="11" idx="1"/>
          </p:cNvCxnSpPr>
          <p:nvPr/>
        </p:nvCxnSpPr>
        <p:spPr>
          <a:xfrm>
            <a:off x="2707378" y="3320146"/>
            <a:ext cx="1103408" cy="1891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p:cNvCxnSpPr>
            <a:stCxn id="5" idx="3"/>
            <a:endCxn id="15" idx="1"/>
          </p:cNvCxnSpPr>
          <p:nvPr/>
        </p:nvCxnSpPr>
        <p:spPr>
          <a:xfrm>
            <a:off x="2707378" y="3320146"/>
            <a:ext cx="1103408" cy="2417487"/>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6" idx="3"/>
            <a:endCxn id="14" idx="1"/>
          </p:cNvCxnSpPr>
          <p:nvPr/>
        </p:nvCxnSpPr>
        <p:spPr>
          <a:xfrm>
            <a:off x="2707378" y="4263615"/>
            <a:ext cx="1103409" cy="422253"/>
          </a:xfrm>
          <a:prstGeom prst="line">
            <a:avLst/>
          </a:prstGeom>
        </p:spPr>
        <p:style>
          <a:lnRef idx="3">
            <a:schemeClr val="accent6"/>
          </a:lnRef>
          <a:fillRef idx="0">
            <a:schemeClr val="accent6"/>
          </a:fillRef>
          <a:effectRef idx="2">
            <a:schemeClr val="accent6"/>
          </a:effectRef>
          <a:fontRef idx="minor">
            <a:schemeClr val="tx1"/>
          </a:fontRef>
        </p:style>
      </p:cxnSp>
      <p:cxnSp>
        <p:nvCxnSpPr>
          <p:cNvPr id="38" name="Straight Connector 37"/>
          <p:cNvCxnSpPr>
            <a:stCxn id="6" idx="3"/>
            <a:endCxn id="10" idx="1"/>
          </p:cNvCxnSpPr>
          <p:nvPr/>
        </p:nvCxnSpPr>
        <p:spPr>
          <a:xfrm flipV="1">
            <a:off x="2707378" y="3108222"/>
            <a:ext cx="1103409" cy="1155393"/>
          </a:xfrm>
          <a:prstGeom prst="line">
            <a:avLst/>
          </a:prstGeom>
        </p:spPr>
        <p:style>
          <a:lnRef idx="3">
            <a:schemeClr val="accent6"/>
          </a:lnRef>
          <a:fillRef idx="0">
            <a:schemeClr val="accent6"/>
          </a:fillRef>
          <a:effectRef idx="2">
            <a:schemeClr val="accent6"/>
          </a:effectRef>
          <a:fontRef idx="minor">
            <a:schemeClr val="tx1"/>
          </a:fontRef>
        </p:style>
      </p:cxnSp>
      <p:sp>
        <p:nvSpPr>
          <p:cNvPr id="57" name="Rectangle 56"/>
          <p:cNvSpPr/>
          <p:nvPr/>
        </p:nvSpPr>
        <p:spPr>
          <a:xfrm>
            <a:off x="519826" y="2134677"/>
            <a:ext cx="554960" cy="461665"/>
          </a:xfrm>
          <a:prstGeom prst="rect">
            <a:avLst/>
          </a:prstGeom>
        </p:spPr>
        <p:txBody>
          <a:bodyPr wrap="none">
            <a:spAutoFit/>
          </a:bodyPr>
          <a:lstStyle/>
          <a:p>
            <a:pPr algn="ctr"/>
            <a:r>
              <a:rPr lang="en-US" sz="2400" dirty="0">
                <a:latin typeface="Segoe UI" panose="020B0502040204020203" pitchFamily="34" charset="0"/>
                <a:cs typeface="Segoe UI" panose="020B0502040204020203" pitchFamily="34" charset="0"/>
              </a:rPr>
              <a:t>②</a:t>
            </a:r>
          </a:p>
        </p:txBody>
      </p:sp>
      <p:sp>
        <p:nvSpPr>
          <p:cNvPr id="59" name="TextBox 58"/>
          <p:cNvSpPr txBox="1"/>
          <p:nvPr/>
        </p:nvSpPr>
        <p:spPr>
          <a:xfrm>
            <a:off x="518413" y="4021614"/>
            <a:ext cx="557784" cy="461665"/>
          </a:xfrm>
          <a:prstGeom prst="rect">
            <a:avLst/>
          </a:prstGeom>
          <a:noFill/>
        </p:spPr>
        <p:txBody>
          <a:bodyPr wrap="square" rtlCol="0">
            <a:spAutoFit/>
          </a:bodyPr>
          <a:lstStyle/>
          <a:p>
            <a:pPr algn="ctr"/>
            <a:r>
              <a:rPr lang="en-US" sz="2400" dirty="0" smtClean="0">
                <a:latin typeface="Segoe UI" panose="020B0502040204020203" pitchFamily="34" charset="0"/>
                <a:cs typeface="Segoe UI" panose="020B0502040204020203" pitchFamily="34" charset="0"/>
              </a:rPr>
              <a:t>③</a:t>
            </a:r>
            <a:endParaRPr lang="en-US" sz="2400" dirty="0">
              <a:latin typeface="Segoe UI" panose="020B0502040204020203" pitchFamily="34" charset="0"/>
              <a:cs typeface="Segoe UI" panose="020B0502040204020203" pitchFamily="34" charset="0"/>
            </a:endParaRPr>
          </a:p>
        </p:txBody>
      </p:sp>
      <p:sp>
        <p:nvSpPr>
          <p:cNvPr id="60" name="TextBox 59"/>
          <p:cNvSpPr txBox="1"/>
          <p:nvPr/>
        </p:nvSpPr>
        <p:spPr>
          <a:xfrm>
            <a:off x="518413" y="3078146"/>
            <a:ext cx="557784" cy="461665"/>
          </a:xfrm>
          <a:prstGeom prst="rect">
            <a:avLst/>
          </a:prstGeom>
          <a:noFill/>
        </p:spPr>
        <p:txBody>
          <a:bodyPr wrap="square" rtlCol="0">
            <a:spAutoFit/>
          </a:bodyPr>
          <a:lstStyle/>
          <a:p>
            <a:pPr algn="ctr"/>
            <a:r>
              <a:rPr lang="en-US" sz="2400" dirty="0" smtClean="0">
                <a:latin typeface="Segoe UI" panose="020B0502040204020203" pitchFamily="34" charset="0"/>
                <a:cs typeface="Segoe UI" panose="020B0502040204020203" pitchFamily="34" charset="0"/>
              </a:rPr>
              <a:t>①</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70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14"/>
                                        </p:tgtEl>
                                        <p:attrNameLst>
                                          <p:attrName>style.color</p:attrName>
                                        </p:attrNameLst>
                                      </p:cBhvr>
                                      <p:to>
                                        <a:srgbClr val="70AD47"/>
                                      </p:to>
                                    </p:animClr>
                                  </p:childTnLst>
                                </p:cTn>
                              </p:par>
                              <p:par>
                                <p:cTn id="7" presetID="3" presetClass="emph" presetSubtype="2" fill="hold" grpId="0" nodeType="withEffect">
                                  <p:stCondLst>
                                    <p:cond delay="0"/>
                                  </p:stCondLst>
                                  <p:childTnLst>
                                    <p:animClr clrSpc="rgb" dir="cw">
                                      <p:cBhvr override="childStyle">
                                        <p:cTn id="8" dur="500" fill="hold"/>
                                        <p:tgtEl>
                                          <p:spTgt spid="10"/>
                                        </p:tgtEl>
                                        <p:attrNameLst>
                                          <p:attrName>style.color</p:attrName>
                                        </p:attrNameLst>
                                      </p:cBhvr>
                                      <p:to>
                                        <a:srgbClr val="70AD47"/>
                                      </p:to>
                                    </p:animClr>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0" nodeType="clickEffect">
                                  <p:stCondLst>
                                    <p:cond delay="0"/>
                                  </p:stCondLst>
                                  <p:childTnLst>
                                    <p:animClr clrSpc="rgb" dir="cw">
                                      <p:cBhvr override="childStyle">
                                        <p:cTn id="12" dur="500" fill="hold"/>
                                        <p:tgtEl>
                                          <p:spTgt spid="13"/>
                                        </p:tgtEl>
                                        <p:attrNameLst>
                                          <p:attrName>style.color</p:attrName>
                                        </p:attrNameLst>
                                      </p:cBhvr>
                                      <p:to>
                                        <a:srgbClr val="4472C4"/>
                                      </p:to>
                                    </p:animClr>
                                  </p:childTnLst>
                                </p:cTn>
                              </p:par>
                              <p:par>
                                <p:cTn id="13" presetID="3" presetClass="emph" presetSubtype="2" fill="hold" grpId="0" nodeType="withEffect">
                                  <p:stCondLst>
                                    <p:cond delay="0"/>
                                  </p:stCondLst>
                                  <p:childTnLst>
                                    <p:animClr clrSpc="rgb" dir="cw">
                                      <p:cBhvr override="childStyle">
                                        <p:cTn id="14" dur="500" fill="hold"/>
                                        <p:tgtEl>
                                          <p:spTgt spid="9"/>
                                        </p:tgtEl>
                                        <p:attrNameLst>
                                          <p:attrName>style.color</p:attrName>
                                        </p:attrNameLst>
                                      </p:cBhvr>
                                      <p:to>
                                        <a:srgbClr val="4472C4"/>
                                      </p:to>
                                    </p:animClr>
                                  </p:childTnLst>
                                </p:cTn>
                              </p:par>
                              <p:par>
                                <p:cTn id="15" presetID="3" presetClass="emph" presetSubtype="2" fill="hold" grpId="0" nodeType="withEffect">
                                  <p:stCondLst>
                                    <p:cond delay="0"/>
                                  </p:stCondLst>
                                  <p:childTnLst>
                                    <p:animClr clrSpc="rgb" dir="cw">
                                      <p:cBhvr override="childStyle">
                                        <p:cTn id="16" dur="500" fill="hold"/>
                                        <p:tgtEl>
                                          <p:spTgt spid="12"/>
                                        </p:tgtEl>
                                        <p:attrNameLst>
                                          <p:attrName>style.color</p:attrName>
                                        </p:attrNameLst>
                                      </p:cBhvr>
                                      <p:to>
                                        <a:srgbClr val="4472C4"/>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0" nodeType="clickEffect">
                                  <p:stCondLst>
                                    <p:cond delay="0"/>
                                  </p:stCondLst>
                                  <p:childTnLst>
                                    <p:animClr clrSpc="rgb" dir="cw">
                                      <p:cBhvr override="childStyle">
                                        <p:cTn id="20" dur="500" fill="hold"/>
                                        <p:tgtEl>
                                          <p:spTgt spid="8"/>
                                        </p:tgtEl>
                                        <p:attrNameLst>
                                          <p:attrName>style.color</p:attrName>
                                        </p:attrNameLst>
                                      </p:cBhvr>
                                      <p:to>
                                        <a:schemeClr val="accent2"/>
                                      </p:to>
                                    </p:animClr>
                                  </p:childTnLst>
                                </p:cTn>
                              </p:par>
                              <p:par>
                                <p:cTn id="21" presetID="3" presetClass="emph" presetSubtype="2" fill="hold" grpId="0" nodeType="withEffect">
                                  <p:stCondLst>
                                    <p:cond delay="0"/>
                                  </p:stCondLst>
                                  <p:childTnLst>
                                    <p:animClr clrSpc="rgb" dir="cw">
                                      <p:cBhvr override="childStyle">
                                        <p:cTn id="22" dur="500" fill="hold"/>
                                        <p:tgtEl>
                                          <p:spTgt spid="11"/>
                                        </p:tgtEl>
                                        <p:attrNameLst>
                                          <p:attrName>style.color</p:attrName>
                                        </p:attrNameLst>
                                      </p:cBhvr>
                                      <p:to>
                                        <a:schemeClr val="accent2"/>
                                      </p:to>
                                    </p:animClr>
                                  </p:childTnLst>
                                </p:cTn>
                              </p:par>
                              <p:par>
                                <p:cTn id="23" presetID="3" presetClass="emph" presetSubtype="2" fill="hold" grpId="0" nodeType="withEffect">
                                  <p:stCondLst>
                                    <p:cond delay="0"/>
                                  </p:stCondLst>
                                  <p:childTnLst>
                                    <p:animClr clrSpc="rgb" dir="cw">
                                      <p:cBhvr override="childStyle">
                                        <p:cTn id="24" dur="500" fill="hold"/>
                                        <p:tgtEl>
                                          <p:spTgt spid="15"/>
                                        </p:tgtEl>
                                        <p:attrNameLst>
                                          <p:attrName>style.color</p:attrName>
                                        </p:attrNameLst>
                                      </p:cBhvr>
                                      <p:to>
                                        <a:schemeClr val="accent2"/>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57"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chemeClr val="accent6"/>
                </a:solidFill>
                <a:latin typeface="Segoe UI" panose="020B0502040204020203" pitchFamily="34" charset="0"/>
                <a:cs typeface="Segoe UI" panose="020B0502040204020203" pitchFamily="34" charset="0"/>
              </a:rPr>
              <a:t>③ Turn Content into Writing</a:t>
            </a:r>
            <a:endParaRPr lang="en-US"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xfrm>
            <a:off x="838200" y="1825625"/>
            <a:ext cx="10515600" cy="4351338"/>
          </a:xfrm>
        </p:spPr>
        <p:txBody>
          <a:bodyPr>
            <a:normAutofit fontScale="92500" lnSpcReduction="10000"/>
          </a:bodyPr>
          <a:lstStyle/>
          <a:p>
            <a:r>
              <a:rPr lang="en-US" sz="3900" dirty="0" err="1" smtClean="0"/>
              <a:t>Microd</a:t>
            </a:r>
            <a:endParaRPr lang="en-US" sz="3900" dirty="0" smtClean="0"/>
          </a:p>
          <a:p>
            <a:pPr lvl="1"/>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MicroWriter</a:t>
            </a:r>
            <a:r>
              <a:rPr lang="en-US" dirty="0">
                <a:latin typeface="Times New Roman" panose="02020603050405020304" pitchFamily="18" charset="0"/>
                <a:cs typeface="Times New Roman" panose="02020603050405020304" pitchFamily="18" charset="0"/>
              </a:rPr>
              <a:t> breaks writing into microtasks </a:t>
            </a:r>
          </a:p>
          <a:p>
            <a:pPr lvl="1"/>
            <a:r>
              <a:rPr lang="en-US" dirty="0" smtClean="0">
                <a:latin typeface="Times New Roman" panose="02020603050405020304" pitchFamily="18" charset="0"/>
                <a:cs typeface="Times New Roman" panose="02020603050405020304" pitchFamily="18" charset="0"/>
              </a:rPr>
              <a:t>Structure turns </a:t>
            </a:r>
            <a:r>
              <a:rPr lang="en-US" dirty="0">
                <a:latin typeface="Times New Roman" panose="02020603050405020304" pitchFamily="18" charset="0"/>
                <a:cs typeface="Times New Roman" panose="02020603050405020304" pitchFamily="18" charset="0"/>
              </a:rPr>
              <a:t>big tasks into </a:t>
            </a:r>
            <a:r>
              <a:rPr lang="en-US" dirty="0" smtClean="0">
                <a:latin typeface="Times New Roman" panose="02020603050405020304" pitchFamily="18" charset="0"/>
                <a:cs typeface="Times New Roman" panose="02020603050405020304" pitchFamily="18" charset="0"/>
              </a:rPr>
              <a:t>series </a:t>
            </a:r>
            <a:r>
              <a:rPr lang="en-US" dirty="0">
                <a:latin typeface="Times New Roman" panose="02020603050405020304" pitchFamily="18" charset="0"/>
                <a:cs typeface="Times New Roman" panose="02020603050405020304" pitchFamily="18" charset="0"/>
              </a:rPr>
              <a:t>of small microtasks</a:t>
            </a:r>
          </a:p>
          <a:p>
            <a:pPr lvl="1"/>
            <a:r>
              <a:rPr lang="en-US" dirty="0">
                <a:latin typeface="Times New Roman" panose="02020603050405020304" pitchFamily="18" charset="0"/>
                <a:cs typeface="Times New Roman" panose="02020603050405020304" pitchFamily="18" charset="0"/>
              </a:rPr>
              <a:t>Microtasks make it easy to get </a:t>
            </a:r>
            <a:r>
              <a:rPr lang="en-US" dirty="0" smtClean="0">
                <a:latin typeface="Times New Roman" panose="02020603050405020304" pitchFamily="18" charset="0"/>
                <a:cs typeface="Times New Roman" panose="02020603050405020304" pitchFamily="18" charset="0"/>
              </a:rPr>
              <a:t>started</a:t>
            </a:r>
          </a:p>
          <a:p>
            <a:r>
              <a:rPr lang="en-US" sz="3900" dirty="0" smtClean="0"/>
              <a:t>Collab</a:t>
            </a:r>
          </a:p>
          <a:p>
            <a:pPr lvl="1"/>
            <a:r>
              <a:rPr lang="en-US" dirty="0">
                <a:latin typeface="Times New Roman" panose="02020603050405020304" pitchFamily="18" charset="0"/>
                <a:cs typeface="Times New Roman" panose="02020603050405020304" pitchFamily="18" charset="0"/>
              </a:rPr>
              <a:t>Microtasks can be shared with collaborators</a:t>
            </a:r>
          </a:p>
          <a:p>
            <a:pPr lvl="1"/>
            <a:r>
              <a:rPr lang="en-US" dirty="0">
                <a:latin typeface="Times New Roman" panose="02020603050405020304" pitchFamily="18" charset="0"/>
                <a:cs typeface="Times New Roman" panose="02020603050405020304" pitchFamily="18" charset="0"/>
              </a:rPr>
              <a:t>Collaborative writing typically requires coordination</a:t>
            </a:r>
          </a:p>
          <a:p>
            <a:pPr lvl="1"/>
            <a:r>
              <a:rPr lang="en-US" dirty="0">
                <a:latin typeface="Times New Roman" panose="02020603050405020304" pitchFamily="18" charset="0"/>
                <a:cs typeface="Times New Roman" panose="02020603050405020304" pitchFamily="18" charset="0"/>
              </a:rPr>
              <a:t>Collaborators can be known or crowd </a:t>
            </a:r>
            <a:r>
              <a:rPr lang="en-US" dirty="0" smtClean="0">
                <a:latin typeface="Times New Roman" panose="02020603050405020304" pitchFamily="18" charset="0"/>
                <a:cs typeface="Times New Roman" panose="02020603050405020304" pitchFamily="18" charset="0"/>
              </a:rPr>
              <a:t>workers</a:t>
            </a:r>
          </a:p>
          <a:p>
            <a:r>
              <a:rPr lang="en-US" sz="3900" dirty="0" smtClean="0"/>
              <a:t>Mobile</a:t>
            </a:r>
          </a:p>
          <a:p>
            <a:pPr lvl="1"/>
            <a:r>
              <a:rPr lang="en-US" dirty="0">
                <a:latin typeface="Times New Roman" panose="02020603050405020304" pitchFamily="18" charset="0"/>
                <a:cs typeface="Times New Roman" panose="02020603050405020304" pitchFamily="18" charset="0"/>
              </a:rPr>
              <a:t>Microtasks can be done while </a:t>
            </a:r>
            <a:r>
              <a:rPr lang="en-US" dirty="0" smtClean="0">
                <a:latin typeface="Times New Roman" panose="02020603050405020304" pitchFamily="18" charset="0"/>
                <a:cs typeface="Times New Roman" panose="02020603050405020304" pitchFamily="18" charset="0"/>
              </a:rPr>
              <a:t>mobile</a:t>
            </a:r>
          </a:p>
          <a:p>
            <a:pPr lvl="1"/>
            <a:r>
              <a:rPr lang="en-US" dirty="0">
                <a:latin typeface="Times New Roman" panose="02020603050405020304" pitchFamily="18" charset="0"/>
                <a:cs typeface="Times New Roman" panose="02020603050405020304" pitchFamily="18" charset="0"/>
              </a:rPr>
              <a:t>People have spare time when </a:t>
            </a:r>
            <a:r>
              <a:rPr lang="en-US" dirty="0" smtClean="0">
                <a:latin typeface="Times New Roman" panose="02020603050405020304" pitchFamily="18" charset="0"/>
                <a:cs typeface="Times New Roman" panose="02020603050405020304" pitchFamily="18" charset="0"/>
              </a:rPr>
              <a:t>mobile</a:t>
            </a:r>
            <a:endParaRPr lang="en-US" dirty="0">
              <a:latin typeface="Times New Roman" panose="02020603050405020304" pitchFamily="18" charset="0"/>
              <a:cs typeface="Times New Roman" panose="02020603050405020304" pitchFamily="18" charset="0"/>
            </a:endParaRPr>
          </a:p>
          <a:p>
            <a:pPr lvl="1"/>
            <a:endParaRPr lang="en-US" dirty="0"/>
          </a:p>
        </p:txBody>
      </p:sp>
      <p:sp>
        <p:nvSpPr>
          <p:cNvPr id="5" name="TextBox 4"/>
          <p:cNvSpPr txBox="1"/>
          <p:nvPr/>
        </p:nvSpPr>
        <p:spPr>
          <a:xfrm>
            <a:off x="838200" y="3374796"/>
            <a:ext cx="1664709" cy="492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600" dirty="0" err="1" smtClean="0">
                <a:latin typeface="Segoe UI" panose="020B0502040204020203" pitchFamily="34" charset="0"/>
                <a:cs typeface="Segoe UI" panose="020B0502040204020203" pitchFamily="34" charset="0"/>
              </a:rPr>
              <a:t>collab</a:t>
            </a:r>
            <a:endParaRPr lang="en-US" sz="2600" dirty="0">
              <a:latin typeface="Segoe UI" panose="020B0502040204020203" pitchFamily="34" charset="0"/>
              <a:cs typeface="Segoe UI" panose="020B0502040204020203" pitchFamily="34" charset="0"/>
            </a:endParaRPr>
          </a:p>
        </p:txBody>
      </p:sp>
      <p:sp>
        <p:nvSpPr>
          <p:cNvPr id="6" name="TextBox 5"/>
          <p:cNvSpPr txBox="1"/>
          <p:nvPr/>
        </p:nvSpPr>
        <p:spPr>
          <a:xfrm>
            <a:off x="838200" y="1825625"/>
            <a:ext cx="1664709" cy="49244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microtask</a:t>
            </a:r>
            <a:endParaRPr lang="en-US" sz="2600" dirty="0">
              <a:latin typeface="Segoe UI" panose="020B0502040204020203" pitchFamily="34" charset="0"/>
              <a:cs typeface="Segoe UI" panose="020B0502040204020203" pitchFamily="34" charset="0"/>
            </a:endParaRPr>
          </a:p>
        </p:txBody>
      </p:sp>
      <p:sp>
        <p:nvSpPr>
          <p:cNvPr id="7" name="TextBox 6"/>
          <p:cNvSpPr txBox="1"/>
          <p:nvPr/>
        </p:nvSpPr>
        <p:spPr>
          <a:xfrm>
            <a:off x="838200" y="4931424"/>
            <a:ext cx="1664709" cy="49244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600" dirty="0" smtClean="0">
                <a:latin typeface="Segoe UI" panose="020B0502040204020203" pitchFamily="34" charset="0"/>
                <a:cs typeface="Segoe UI" panose="020B0502040204020203" pitchFamily="34" charset="0"/>
              </a:rPr>
              <a:t>mobile</a:t>
            </a:r>
            <a:endParaRPr lang="en-US" sz="2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7250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Segoe UI" panose="020B0502040204020203" pitchFamily="34" charset="0"/>
                <a:cs typeface="Segoe UI" panose="020B0502040204020203" pitchFamily="34" charset="0"/>
              </a:rPr>
              <a:t>③ </a:t>
            </a:r>
            <a:r>
              <a:rPr lang="en-US" dirty="0" smtClean="0">
                <a:solidFill>
                  <a:schemeClr val="accent6"/>
                </a:solidFill>
                <a:latin typeface="Segoe UI" panose="020B0502040204020203" pitchFamily="34" charset="0"/>
                <a:cs typeface="Segoe UI" panose="020B0502040204020203" pitchFamily="34" charset="0"/>
              </a:rPr>
              <a:t>Turn Content into Writing</a:t>
            </a:r>
            <a:endParaRPr lang="en-US" dirty="0">
              <a:solidFill>
                <a:schemeClr val="accent6"/>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089" y="1825625"/>
            <a:ext cx="6277821" cy="4352544"/>
          </a:xfrm>
          <a:prstGeom prst="rect">
            <a:avLst/>
          </a:prstGeom>
          <a:ln>
            <a:solidFill>
              <a:schemeClr val="bg2">
                <a:lumMod val="50000"/>
              </a:schemeClr>
            </a:solidFill>
          </a:ln>
        </p:spPr>
      </p:pic>
    </p:spTree>
    <p:extLst>
      <p:ext uri="{BB962C8B-B14F-4D97-AF65-F5344CB8AC3E}">
        <p14:creationId xmlns:p14="http://schemas.microsoft.com/office/powerpoint/2010/main" val="4258010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40001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chemeClr val="accent6"/>
                </a:solidFill>
                <a:latin typeface="Segoe UI" panose="020B0502040204020203" pitchFamily="34" charset="0"/>
                <a:cs typeface="Segoe UI" panose="020B0502040204020203" pitchFamily="34" charset="0"/>
              </a:rPr>
              <a:t>③ Turn Content into Writing</a:t>
            </a:r>
            <a:endParaRPr lang="en-US" dirty="0">
              <a:latin typeface="Segoe UI" panose="020B0502040204020203" pitchFamily="34" charset="0"/>
              <a:cs typeface="Segoe UI" panose="020B0502040204020203" pitchFamily="34" charset="0"/>
            </a:endParaRPr>
          </a:p>
        </p:txBody>
      </p:sp>
      <p:sp>
        <p:nvSpPr>
          <p:cNvPr id="4" name="Content Placeholder 3"/>
          <p:cNvSpPr>
            <a:spLocks noGrp="1"/>
          </p:cNvSpPr>
          <p:nvPr>
            <p:ph idx="1"/>
          </p:nvPr>
        </p:nvSpPr>
        <p:spPr>
          <a:xfrm>
            <a:off x="838200" y="1825625"/>
            <a:ext cx="10515600" cy="4351338"/>
          </a:xfrm>
        </p:spPr>
        <p:txBody>
          <a:bodyPr>
            <a:normAutofit/>
          </a:bodyPr>
          <a:lstStyle/>
          <a:p>
            <a:r>
              <a:rPr lang="en-US" sz="3600" dirty="0" smtClean="0"/>
              <a:t>Micro</a:t>
            </a:r>
          </a:p>
          <a:p>
            <a:pPr lvl="1"/>
            <a:r>
              <a:rPr lang="en-US" sz="2200" dirty="0" smtClean="0">
                <a:latin typeface="Times New Roman" panose="02020603050405020304" pitchFamily="18" charset="0"/>
                <a:cs typeface="Times New Roman" panose="02020603050405020304" pitchFamily="18" charset="0"/>
              </a:rPr>
              <a:t>Microtasks </a:t>
            </a:r>
            <a:r>
              <a:rPr lang="en-US" sz="2200" dirty="0">
                <a:latin typeface="Times New Roman" panose="02020603050405020304" pitchFamily="18" charset="0"/>
                <a:cs typeface="Times New Roman" panose="02020603050405020304" pitchFamily="18" charset="0"/>
              </a:rPr>
              <a:t>can be shared with collaborators</a:t>
            </a:r>
          </a:p>
          <a:p>
            <a:pPr lvl="1"/>
            <a:r>
              <a:rPr lang="en-US" sz="2200" dirty="0">
                <a:latin typeface="Times New Roman" panose="02020603050405020304" pitchFamily="18" charset="0"/>
                <a:cs typeface="Times New Roman" panose="02020603050405020304" pitchFamily="18" charset="0"/>
              </a:rPr>
              <a:t>Collaborative writing typically requires coordination</a:t>
            </a:r>
          </a:p>
          <a:p>
            <a:pPr lvl="1"/>
            <a:r>
              <a:rPr lang="en-US" sz="2200" dirty="0">
                <a:latin typeface="Times New Roman" panose="02020603050405020304" pitchFamily="18" charset="0"/>
                <a:cs typeface="Times New Roman" panose="02020603050405020304" pitchFamily="18" charset="0"/>
              </a:rPr>
              <a:t>Collaborators can be known or crowd </a:t>
            </a:r>
            <a:r>
              <a:rPr lang="en-US" sz="2200" dirty="0" smtClean="0">
                <a:latin typeface="Times New Roman" panose="02020603050405020304" pitchFamily="18" charset="0"/>
                <a:cs typeface="Times New Roman" panose="02020603050405020304" pitchFamily="18" charset="0"/>
              </a:rPr>
              <a:t>workers</a:t>
            </a:r>
            <a:endParaRPr lang="en-US" sz="2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38200" y="1825625"/>
            <a:ext cx="1664709" cy="4924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600" dirty="0" err="1" smtClean="0">
                <a:latin typeface="Segoe UI" panose="020B0502040204020203" pitchFamily="34" charset="0"/>
                <a:cs typeface="Segoe UI" panose="020B0502040204020203" pitchFamily="34" charset="0"/>
              </a:rPr>
              <a:t>collab</a:t>
            </a:r>
            <a:endParaRPr lang="en-US" sz="2600" dirty="0">
              <a:latin typeface="Segoe UI" panose="020B0502040204020203" pitchFamily="34" charset="0"/>
              <a:cs typeface="Segoe UI" panose="020B0502040204020203" pitchFamily="34" charset="0"/>
            </a:endParaRPr>
          </a:p>
        </p:txBody>
      </p:sp>
      <p:sp>
        <p:nvSpPr>
          <p:cNvPr id="2" name="Rectangle 1"/>
          <p:cNvSpPr/>
          <p:nvPr/>
        </p:nvSpPr>
        <p:spPr>
          <a:xfrm>
            <a:off x="838199" y="3592407"/>
            <a:ext cx="10327547" cy="1292662"/>
          </a:xfrm>
          <a:prstGeom prst="rect">
            <a:avLst/>
          </a:prstGeom>
        </p:spPr>
        <p:txBody>
          <a:bodyPr wrap="square">
            <a:spAutoFit/>
          </a:bodyPr>
          <a:lstStyle/>
          <a:p>
            <a:pPr>
              <a:spcBef>
                <a:spcPts val="1800"/>
              </a:spcBef>
            </a:pPr>
            <a:r>
              <a:rPr lang="en-US" sz="2600" i="1" dirty="0">
                <a:latin typeface="Times New Roman" panose="02020603050405020304" pitchFamily="18" charset="0"/>
                <a:cs typeface="Times New Roman" panose="02020603050405020304" pitchFamily="18" charset="0"/>
              </a:rPr>
              <a:t>Collaborative writing typically requires coordination. However, microtasks are easy to share with collaborators without </a:t>
            </a:r>
            <a:r>
              <a:rPr lang="en-US" sz="2600" i="1" dirty="0" smtClean="0">
                <a:latin typeface="Times New Roman" panose="02020603050405020304" pitchFamily="18" charset="0"/>
                <a:cs typeface="Times New Roman" panose="02020603050405020304" pitchFamily="18" charset="0"/>
              </a:rPr>
              <a:t>the need for coordination</a:t>
            </a:r>
            <a:r>
              <a:rPr lang="en-US" sz="2600" i="1" dirty="0">
                <a:latin typeface="Times New Roman" panose="02020603050405020304" pitchFamily="18" charset="0"/>
                <a:cs typeface="Times New Roman" panose="02020603050405020304" pitchFamily="18" charset="0"/>
              </a:rPr>
              <a:t>. The collaborators can be known colleagues, or paid crowd workers.</a:t>
            </a:r>
          </a:p>
        </p:txBody>
      </p:sp>
    </p:spTree>
    <p:extLst>
      <p:ext uri="{BB962C8B-B14F-4D97-AF65-F5344CB8AC3E}">
        <p14:creationId xmlns:p14="http://schemas.microsoft.com/office/powerpoint/2010/main" val="583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chemeClr val="accent6"/>
                </a:solidFill>
                <a:latin typeface="Segoe UI" panose="020B0502040204020203" pitchFamily="34" charset="0"/>
                <a:cs typeface="Segoe UI" panose="020B0502040204020203" pitchFamily="34" charset="0"/>
              </a:rPr>
              <a:t>③ Turn Content into Writing</a:t>
            </a:r>
            <a:endParaRPr lang="en-US" dirty="0">
              <a:latin typeface="Segoe UI" panose="020B0502040204020203" pitchFamily="34" charset="0"/>
              <a:cs typeface="Segoe UI" panose="020B0502040204020203" pitchFamily="34" charset="0"/>
            </a:endParaRPr>
          </a:p>
        </p:txBody>
      </p:sp>
      <p:sp>
        <p:nvSpPr>
          <p:cNvPr id="8" name="Content Placeholder 7"/>
          <p:cNvSpPr>
            <a:spLocks noGrp="1"/>
          </p:cNvSpPr>
          <p:nvPr>
            <p:ph idx="1"/>
          </p:nvPr>
        </p:nvSpPr>
        <p:spPr/>
        <p:txBody>
          <a:bodyPr/>
          <a:lstStyle/>
          <a:p>
            <a:r>
              <a:rPr lang="en-US" dirty="0" smtClean="0">
                <a:latin typeface="Segoe UI" panose="020B0502040204020203" pitchFamily="34" charset="0"/>
                <a:cs typeface="Segoe UI" panose="020B0502040204020203" pitchFamily="34" charset="0"/>
              </a:rPr>
              <a:t>Complete output:</a:t>
            </a:r>
            <a:endParaRPr lang="en-US" dirty="0">
              <a:latin typeface="Segoe UI" panose="020B0502040204020203" pitchFamily="34" charset="0"/>
              <a:cs typeface="Segoe UI" panose="020B0502040204020203" pitchFamily="34" charset="0"/>
            </a:endParaRPr>
          </a:p>
        </p:txBody>
      </p:sp>
      <p:sp>
        <p:nvSpPr>
          <p:cNvPr id="2" name="Rectangle 1"/>
          <p:cNvSpPr/>
          <p:nvPr/>
        </p:nvSpPr>
        <p:spPr>
          <a:xfrm>
            <a:off x="838200" y="3592407"/>
            <a:ext cx="10222992" cy="1692771"/>
          </a:xfrm>
          <a:prstGeom prst="rect">
            <a:avLst/>
          </a:prstGeom>
        </p:spPr>
        <p:txBody>
          <a:bodyPr wrap="square">
            <a:spAutoFit/>
          </a:bodyPr>
          <a:lstStyle/>
          <a:p>
            <a:pPr>
              <a:spcBef>
                <a:spcPts val="1800"/>
              </a:spcBef>
            </a:pPr>
            <a:r>
              <a:rPr lang="en-US" sz="2600" i="1" dirty="0">
                <a:latin typeface="Times New Roman" panose="02020603050405020304" pitchFamily="18" charset="0"/>
                <a:cs typeface="Times New Roman" panose="02020603050405020304" pitchFamily="18" charset="0"/>
              </a:rPr>
              <a:t>Collaborative writing typically requires coordination. However, microtasks are easy to share with collaborators without </a:t>
            </a:r>
            <a:r>
              <a:rPr lang="en-US" sz="2600" i="1" dirty="0" smtClean="0">
                <a:latin typeface="Times New Roman" panose="02020603050405020304" pitchFamily="18" charset="0"/>
                <a:cs typeface="Times New Roman" panose="02020603050405020304" pitchFamily="18" charset="0"/>
              </a:rPr>
              <a:t>the need for coordination</a:t>
            </a:r>
            <a:r>
              <a:rPr lang="en-US" sz="2600" i="1" dirty="0">
                <a:latin typeface="Times New Roman" panose="02020603050405020304" pitchFamily="18" charset="0"/>
                <a:cs typeface="Times New Roman" panose="02020603050405020304" pitchFamily="18" charset="0"/>
              </a:rPr>
              <a:t>. The collaborators can be known colleagues, or paid crowd workers.</a:t>
            </a:r>
          </a:p>
        </p:txBody>
      </p:sp>
      <p:sp>
        <p:nvSpPr>
          <p:cNvPr id="6" name="Rectangle 5"/>
          <p:cNvSpPr/>
          <p:nvPr/>
        </p:nvSpPr>
        <p:spPr>
          <a:xfrm>
            <a:off x="838200" y="2253801"/>
            <a:ext cx="10222992" cy="1292662"/>
          </a:xfrm>
          <a:prstGeom prst="rect">
            <a:avLst/>
          </a:prstGeom>
        </p:spPr>
        <p:txBody>
          <a:bodyPr wrap="square">
            <a:spAutoFit/>
          </a:bodyPr>
          <a:lstStyle/>
          <a:p>
            <a:pPr>
              <a:spcAft>
                <a:spcPts val="1200"/>
              </a:spcAft>
            </a:pPr>
            <a:r>
              <a:rPr lang="en-US" sz="2600" i="1" dirty="0">
                <a:latin typeface="Times New Roman" panose="02020603050405020304" pitchFamily="18" charset="0"/>
                <a:cs typeface="Times New Roman" panose="02020603050405020304" pitchFamily="18" charset="0"/>
              </a:rPr>
              <a:t>Structure makes it possible to turn big tasks into a series of smaller microtasks. For example, the </a:t>
            </a:r>
            <a:r>
              <a:rPr lang="en-US" sz="2600" i="1" dirty="0" err="1">
                <a:latin typeface="Times New Roman" panose="02020603050405020304" pitchFamily="18" charset="0"/>
                <a:cs typeface="Times New Roman" panose="02020603050405020304" pitchFamily="18" charset="0"/>
              </a:rPr>
              <a:t>MicroWriter</a:t>
            </a:r>
            <a:r>
              <a:rPr lang="en-US" sz="2600" i="1" dirty="0">
                <a:latin typeface="Times New Roman" panose="02020603050405020304" pitchFamily="18" charset="0"/>
                <a:cs typeface="Times New Roman" panose="02020603050405020304" pitchFamily="18" charset="0"/>
              </a:rPr>
              <a:t> breaks writing into microtasks. These microtasks make the larger task easier to start.</a:t>
            </a:r>
          </a:p>
        </p:txBody>
      </p:sp>
      <p:sp>
        <p:nvSpPr>
          <p:cNvPr id="7" name="Rectangle 6"/>
          <p:cNvSpPr/>
          <p:nvPr/>
        </p:nvSpPr>
        <p:spPr>
          <a:xfrm>
            <a:off x="838200" y="4940440"/>
            <a:ext cx="10222992" cy="892552"/>
          </a:xfrm>
          <a:prstGeom prst="rect">
            <a:avLst/>
          </a:prstGeom>
        </p:spPr>
        <p:txBody>
          <a:bodyPr wrap="square">
            <a:spAutoFit/>
          </a:bodyPr>
          <a:lstStyle/>
          <a:p>
            <a:pPr>
              <a:spcAft>
                <a:spcPts val="1200"/>
              </a:spcAft>
            </a:pPr>
            <a:r>
              <a:rPr lang="en-US" sz="2600" i="1" dirty="0">
                <a:latin typeface="Times New Roman" panose="02020603050405020304" pitchFamily="18" charset="0"/>
                <a:cs typeface="Times New Roman" panose="02020603050405020304" pitchFamily="18" charset="0"/>
              </a:rPr>
              <a:t>People have spare time when mobile, and these </a:t>
            </a:r>
            <a:r>
              <a:rPr lang="en-US" sz="2600" i="1" dirty="0" err="1">
                <a:latin typeface="Times New Roman" panose="02020603050405020304" pitchFamily="18" charset="0"/>
                <a:cs typeface="Times New Roman" panose="02020603050405020304" pitchFamily="18" charset="0"/>
              </a:rPr>
              <a:t>micromoments</a:t>
            </a:r>
            <a:r>
              <a:rPr lang="en-US" sz="2600" i="1" dirty="0">
                <a:latin typeface="Times New Roman" panose="02020603050405020304" pitchFamily="18" charset="0"/>
                <a:cs typeface="Times New Roman" panose="02020603050405020304" pitchFamily="18" charset="0"/>
              </a:rPr>
              <a:t> are ideal for doing microtasks.</a:t>
            </a:r>
          </a:p>
        </p:txBody>
      </p:sp>
    </p:spTree>
    <p:extLst>
      <p:ext uri="{BB962C8B-B14F-4D97-AF65-F5344CB8AC3E}">
        <p14:creationId xmlns:p14="http://schemas.microsoft.com/office/powerpoint/2010/main" val="3275689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5" y="222635"/>
            <a:ext cx="3153833" cy="3657600"/>
          </a:xfrm>
          <a:prstGeom prst="rect">
            <a:avLst/>
          </a:prstGeom>
        </p:spPr>
      </p:pic>
      <p:grpSp>
        <p:nvGrpSpPr>
          <p:cNvPr id="3" name="Group 2"/>
          <p:cNvGrpSpPr/>
          <p:nvPr/>
        </p:nvGrpSpPr>
        <p:grpSpPr>
          <a:xfrm>
            <a:off x="1510751" y="4277800"/>
            <a:ext cx="2067340" cy="2305879"/>
            <a:chOff x="6178163" y="2568271"/>
            <a:chExt cx="2067340" cy="2305879"/>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34"/>
            <a:stretch/>
          </p:blipFill>
          <p:spPr>
            <a:xfrm>
              <a:off x="6178163" y="2568271"/>
              <a:ext cx="2067340" cy="2305879"/>
            </a:xfrm>
            <a:prstGeom prst="rect">
              <a:avLst/>
            </a:prstGeom>
          </p:spPr>
        </p:pic>
        <p:sp>
          <p:nvSpPr>
            <p:cNvPr id="2" name="Rectangle 1"/>
            <p:cNvSpPr/>
            <p:nvPr/>
          </p:nvSpPr>
          <p:spPr>
            <a:xfrm>
              <a:off x="7768424" y="2798858"/>
              <a:ext cx="477079" cy="132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0" name="Rectangle 9"/>
            <p:cNvSpPr/>
            <p:nvPr/>
          </p:nvSpPr>
          <p:spPr>
            <a:xfrm>
              <a:off x="6178163" y="4438152"/>
              <a:ext cx="675861" cy="43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1" name="Rectangle 10"/>
            <p:cNvSpPr/>
            <p:nvPr/>
          </p:nvSpPr>
          <p:spPr>
            <a:xfrm>
              <a:off x="6178163" y="3697357"/>
              <a:ext cx="675861" cy="30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grpSp>
      <p:sp>
        <p:nvSpPr>
          <p:cNvPr id="25" name="TextBox 24"/>
          <p:cNvSpPr txBox="1"/>
          <p:nvPr/>
        </p:nvSpPr>
        <p:spPr>
          <a:xfrm>
            <a:off x="6550993" y="3137770"/>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①</a:t>
            </a:r>
            <a:endParaRPr lang="en-US" sz="2800" dirty="0">
              <a:latin typeface="Segoe UI" panose="020B0502040204020203" pitchFamily="34" charset="0"/>
              <a:cs typeface="Segoe UI" panose="020B0502040204020203" pitchFamily="34" charset="0"/>
            </a:endParaRPr>
          </a:p>
        </p:txBody>
      </p:sp>
      <p:sp>
        <p:nvSpPr>
          <p:cNvPr id="26" name="TextBox 25"/>
          <p:cNvSpPr txBox="1"/>
          <p:nvPr/>
        </p:nvSpPr>
        <p:spPr>
          <a:xfrm>
            <a:off x="3057882" y="5531544"/>
            <a:ext cx="448056" cy="523220"/>
          </a:xfrm>
          <a:prstGeom prst="rect">
            <a:avLst/>
          </a:prstGeom>
          <a:noFill/>
        </p:spPr>
        <p:txBody>
          <a:bodyPr wrap="square" rtlCol="0">
            <a:spAutoFit/>
          </a:bodyPr>
          <a:lstStyle/>
          <a:p>
            <a:pPr algn="ctr"/>
            <a:r>
              <a:rPr lang="en-US" sz="2800" dirty="0" smtClean="0">
                <a:solidFill>
                  <a:schemeClr val="accent6"/>
                </a:solidFill>
                <a:latin typeface="Segoe UI" panose="020B0502040204020203" pitchFamily="34" charset="0"/>
                <a:cs typeface="Segoe UI" panose="020B0502040204020203" pitchFamily="34" charset="0"/>
              </a:rPr>
              <a:t>③</a:t>
            </a:r>
            <a:endParaRPr lang="en-US" sz="2800" dirty="0">
              <a:solidFill>
                <a:schemeClr val="accent6"/>
              </a:solidFill>
              <a:latin typeface="Segoe UI" panose="020B0502040204020203" pitchFamily="34" charset="0"/>
              <a:cs typeface="Segoe UI" panose="020B0502040204020203" pitchFamily="34" charset="0"/>
            </a:endParaRPr>
          </a:p>
        </p:txBody>
      </p:sp>
      <p:sp>
        <p:nvSpPr>
          <p:cNvPr id="27" name="TextBox 26"/>
          <p:cNvSpPr txBox="1"/>
          <p:nvPr/>
        </p:nvSpPr>
        <p:spPr>
          <a:xfrm>
            <a:off x="3533547" y="1162806"/>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①</a:t>
            </a:r>
            <a:endParaRPr lang="en-US" sz="2800" dirty="0">
              <a:latin typeface="Segoe UI" panose="020B0502040204020203" pitchFamily="34" charset="0"/>
              <a:cs typeface="Segoe UI" panose="020B0502040204020203" pitchFamily="34" charset="0"/>
            </a:endParaRPr>
          </a:p>
        </p:txBody>
      </p:sp>
      <p:sp>
        <p:nvSpPr>
          <p:cNvPr id="28" name="TextBox 27"/>
          <p:cNvSpPr txBox="1"/>
          <p:nvPr/>
        </p:nvSpPr>
        <p:spPr>
          <a:xfrm>
            <a:off x="3057882" y="4881493"/>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②</a:t>
            </a:r>
            <a:endParaRPr lang="en-US" sz="2800" dirty="0">
              <a:latin typeface="Segoe UI" panose="020B0502040204020203" pitchFamily="34" charset="0"/>
              <a:cs typeface="Segoe UI" panose="020B0502040204020203" pitchFamily="34" charset="0"/>
            </a:endParaRPr>
          </a:p>
        </p:txBody>
      </p:sp>
      <p:sp>
        <p:nvSpPr>
          <p:cNvPr id="29" name="TextBox 28"/>
          <p:cNvSpPr txBox="1"/>
          <p:nvPr/>
        </p:nvSpPr>
        <p:spPr>
          <a:xfrm>
            <a:off x="3057882" y="4231442"/>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①</a:t>
            </a:r>
            <a:endParaRPr lang="en-US" sz="2800" dirty="0">
              <a:latin typeface="Segoe UI" panose="020B0502040204020203" pitchFamily="34" charset="0"/>
              <a:cs typeface="Segoe UI" panose="020B0502040204020203" pitchFamily="34" charset="0"/>
            </a:endParaRPr>
          </a:p>
        </p:txBody>
      </p:sp>
      <p:sp>
        <p:nvSpPr>
          <p:cNvPr id="30" name="TextBox 29"/>
          <p:cNvSpPr txBox="1"/>
          <p:nvPr/>
        </p:nvSpPr>
        <p:spPr>
          <a:xfrm>
            <a:off x="3533547" y="2724334"/>
            <a:ext cx="448056" cy="523220"/>
          </a:xfrm>
          <a:prstGeom prst="rect">
            <a:avLst/>
          </a:prstGeom>
          <a:noFill/>
        </p:spPr>
        <p:txBody>
          <a:bodyPr wrap="square" rtlCol="0">
            <a:spAutoFit/>
          </a:bodyPr>
          <a:lstStyle/>
          <a:p>
            <a:pPr algn="ctr"/>
            <a:r>
              <a:rPr lang="en-US" sz="2800" dirty="0" smtClean="0">
                <a:solidFill>
                  <a:schemeClr val="accent6"/>
                </a:solidFill>
                <a:latin typeface="Segoe UI" panose="020B0502040204020203" pitchFamily="34" charset="0"/>
                <a:cs typeface="Segoe UI" panose="020B0502040204020203" pitchFamily="34" charset="0"/>
              </a:rPr>
              <a:t>③</a:t>
            </a:r>
            <a:endParaRPr lang="en-US" sz="2800" dirty="0">
              <a:solidFill>
                <a:schemeClr val="accent6"/>
              </a:solidFill>
              <a:latin typeface="Segoe UI" panose="020B0502040204020203" pitchFamily="34" charset="0"/>
              <a:cs typeface="Segoe UI" panose="020B0502040204020203" pitchFamily="34" charset="0"/>
            </a:endParaRPr>
          </a:p>
        </p:txBody>
      </p:sp>
      <p:sp>
        <p:nvSpPr>
          <p:cNvPr id="31" name="TextBox 30"/>
          <p:cNvSpPr txBox="1"/>
          <p:nvPr/>
        </p:nvSpPr>
        <p:spPr>
          <a:xfrm>
            <a:off x="3533547" y="121829"/>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②</a:t>
            </a:r>
            <a:endParaRPr lang="en-US" sz="2800" dirty="0">
              <a:latin typeface="Segoe UI" panose="020B0502040204020203" pitchFamily="34" charset="0"/>
              <a:cs typeface="Segoe UI" panose="020B0502040204020203" pitchFamily="34" charset="0"/>
            </a:endParaRPr>
          </a:p>
        </p:txBody>
      </p:sp>
      <p:sp>
        <p:nvSpPr>
          <p:cNvPr id="32" name="Content Placeholder 3"/>
          <p:cNvSpPr txBox="1">
            <a:spLocks/>
          </p:cNvSpPr>
          <p:nvPr/>
        </p:nvSpPr>
        <p:spPr>
          <a:xfrm>
            <a:off x="4802587" y="712442"/>
            <a:ext cx="53744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Segoe UI" panose="020B0502040204020203" pitchFamily="34" charset="0"/>
                <a:cs typeface="Segoe UI" panose="020B0502040204020203" pitchFamily="34" charset="0"/>
              </a:rPr>
              <a:t>① Collect content</a:t>
            </a:r>
          </a:p>
          <a:p>
            <a:pPr marL="0" indent="0">
              <a:buNone/>
            </a:pPr>
            <a:r>
              <a:rPr lang="en-US" dirty="0" smtClean="0">
                <a:latin typeface="Segoe UI" panose="020B0502040204020203" pitchFamily="34" charset="0"/>
                <a:cs typeface="Segoe UI" panose="020B0502040204020203" pitchFamily="34" charset="0"/>
              </a:rPr>
              <a:t>② Organize content</a:t>
            </a:r>
          </a:p>
          <a:p>
            <a:pPr marL="0" indent="0">
              <a:buNone/>
            </a:pPr>
            <a:r>
              <a:rPr lang="en-US" dirty="0" smtClean="0">
                <a:solidFill>
                  <a:schemeClr val="accent6"/>
                </a:solidFill>
                <a:latin typeface="Segoe UI" panose="020B0502040204020203" pitchFamily="34" charset="0"/>
                <a:cs typeface="Segoe UI" panose="020B0502040204020203" pitchFamily="34" charset="0"/>
              </a:rPr>
              <a:t>③ Turn content into writing</a:t>
            </a:r>
          </a:p>
        </p:txBody>
      </p:sp>
      <p:sp>
        <p:nvSpPr>
          <p:cNvPr id="35" name="TextBox 34"/>
          <p:cNvSpPr txBox="1"/>
          <p:nvPr/>
        </p:nvSpPr>
        <p:spPr>
          <a:xfrm>
            <a:off x="8584294" y="3496968"/>
            <a:ext cx="448056" cy="523220"/>
          </a:xfrm>
          <a:prstGeom prst="rect">
            <a:avLst/>
          </a:prstGeom>
          <a:noFill/>
        </p:spPr>
        <p:txBody>
          <a:bodyPr wrap="square" rtlCol="0">
            <a:spAutoFit/>
          </a:bodyPr>
          <a:lstStyle/>
          <a:p>
            <a:pPr algn="ctr"/>
            <a:r>
              <a:rPr lang="en-US" sz="2800" dirty="0" smtClean="0">
                <a:latin typeface="Segoe UI" panose="020B0502040204020203" pitchFamily="34" charset="0"/>
                <a:cs typeface="Segoe UI" panose="020B0502040204020203" pitchFamily="34" charset="0"/>
              </a:rPr>
              <a:t>②</a:t>
            </a:r>
            <a:endParaRPr lang="en-US" sz="2800" dirty="0">
              <a:latin typeface="Segoe UI" panose="020B0502040204020203" pitchFamily="34" charset="0"/>
              <a:cs typeface="Segoe UI" panose="020B0502040204020203" pitchFamily="34" charset="0"/>
            </a:endParaRPr>
          </a:p>
        </p:txBody>
      </p:sp>
      <p:sp>
        <p:nvSpPr>
          <p:cNvPr id="38" name="TextBox 37"/>
          <p:cNvSpPr txBox="1"/>
          <p:nvPr/>
        </p:nvSpPr>
        <p:spPr>
          <a:xfrm>
            <a:off x="10886874" y="4251238"/>
            <a:ext cx="464019" cy="523220"/>
          </a:xfrm>
          <a:prstGeom prst="rect">
            <a:avLst/>
          </a:prstGeom>
          <a:noFill/>
        </p:spPr>
        <p:txBody>
          <a:bodyPr wrap="square" rtlCol="0">
            <a:spAutoFit/>
          </a:bodyPr>
          <a:lstStyle/>
          <a:p>
            <a:pPr algn="ctr"/>
            <a:r>
              <a:rPr lang="en-US" sz="2800" dirty="0" smtClean="0">
                <a:solidFill>
                  <a:schemeClr val="accent6"/>
                </a:solidFill>
                <a:latin typeface="Segoe UI" panose="020B0502040204020203" pitchFamily="34" charset="0"/>
                <a:cs typeface="Segoe UI" panose="020B0502040204020203" pitchFamily="34" charset="0"/>
              </a:rPr>
              <a:t>③</a:t>
            </a:r>
            <a:endParaRPr lang="en-US" sz="2800" dirty="0">
              <a:solidFill>
                <a:schemeClr val="accent6"/>
              </a:solidFill>
              <a:latin typeface="Segoe UI" panose="020B0502040204020203" pitchFamily="34" charset="0"/>
              <a:cs typeface="Segoe UI" panose="020B0502040204020203" pitchFamily="34" charset="0"/>
            </a:endParaRPr>
          </a:p>
        </p:txBody>
      </p: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2092" y="2562280"/>
            <a:ext cx="1659462" cy="1234440"/>
          </a:xfrm>
          <a:prstGeom prst="rect">
            <a:avLst/>
          </a:prstGeom>
          <a:ln>
            <a:solidFill>
              <a:schemeClr val="bg2">
                <a:lumMod val="75000"/>
              </a:schemeClr>
            </a:solidFill>
          </a:ln>
        </p:spPr>
      </p:pic>
      <p:grpSp>
        <p:nvGrpSpPr>
          <p:cNvPr id="41" name="Group 40"/>
          <p:cNvGrpSpPr/>
          <p:nvPr/>
        </p:nvGrpSpPr>
        <p:grpSpPr>
          <a:xfrm>
            <a:off x="5791221" y="4021107"/>
            <a:ext cx="3671120" cy="1536192"/>
            <a:chOff x="3175184" y="1884723"/>
            <a:chExt cx="3671120" cy="1536192"/>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75184" y="1884723"/>
              <a:ext cx="1136332" cy="1536192"/>
            </a:xfrm>
            <a:prstGeom prst="rect">
              <a:avLst/>
            </a:prstGeom>
            <a:ln>
              <a:solidFill>
                <a:schemeClr val="bg2">
                  <a:lumMod val="75000"/>
                </a:schemeClr>
              </a:solidFill>
            </a:ln>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1787" y="1884723"/>
              <a:ext cx="1134517" cy="1536192"/>
            </a:xfrm>
            <a:prstGeom prst="rect">
              <a:avLst/>
            </a:prstGeom>
            <a:ln>
              <a:solidFill>
                <a:schemeClr val="bg2">
                  <a:lumMod val="75000"/>
                </a:schemeClr>
              </a:solidFill>
            </a:ln>
          </p:spPr>
        </p:pic>
        <p:grpSp>
          <p:nvGrpSpPr>
            <p:cNvPr id="44" name="Group 43"/>
            <p:cNvGrpSpPr/>
            <p:nvPr/>
          </p:nvGrpSpPr>
          <p:grpSpPr>
            <a:xfrm>
              <a:off x="4443858" y="1884723"/>
              <a:ext cx="1135586" cy="1536192"/>
              <a:chOff x="4443858" y="1884723"/>
              <a:chExt cx="1135586" cy="1536192"/>
            </a:xfrm>
          </p:grpSpPr>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3858" y="1884723"/>
                <a:ext cx="1135586" cy="1536192"/>
              </a:xfrm>
              <a:prstGeom prst="rect">
                <a:avLst/>
              </a:prstGeom>
              <a:ln>
                <a:solidFill>
                  <a:schemeClr val="bg2">
                    <a:lumMod val="75000"/>
                  </a:schemeClr>
                </a:solidFill>
              </a:ln>
            </p:spPr>
          </p:pic>
          <p:pic>
            <p:nvPicPr>
              <p:cNvPr id="46" name="Picture 45"/>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443858" y="2010594"/>
                <a:ext cx="1133856" cy="179560"/>
              </a:xfrm>
              <a:prstGeom prst="rect">
                <a:avLst/>
              </a:prstGeom>
            </p:spPr>
          </p:pic>
        </p:grpSp>
      </p:grpSp>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89214" y="4780336"/>
            <a:ext cx="1674965" cy="1161288"/>
          </a:xfrm>
          <a:prstGeom prst="rect">
            <a:avLst/>
          </a:prstGeom>
          <a:ln>
            <a:solidFill>
              <a:schemeClr val="bg2">
                <a:lumMod val="50000"/>
              </a:schemeClr>
            </a:solidFill>
          </a:ln>
        </p:spPr>
      </p:pic>
      <p:sp>
        <p:nvSpPr>
          <p:cNvPr id="34" name="Arc 33"/>
          <p:cNvSpPr/>
          <p:nvPr/>
        </p:nvSpPr>
        <p:spPr>
          <a:xfrm rot="351854">
            <a:off x="6227389" y="2906765"/>
            <a:ext cx="1404594" cy="1416956"/>
          </a:xfrm>
          <a:prstGeom prst="arc">
            <a:avLst>
              <a:gd name="adj1" fmla="val 15485762"/>
              <a:gd name="adj2" fmla="val 0"/>
            </a:avLst>
          </a:prstGeom>
          <a:ln w="28575">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36" name="Arc 35"/>
          <p:cNvSpPr/>
          <p:nvPr/>
        </p:nvSpPr>
        <p:spPr>
          <a:xfrm rot="351854">
            <a:off x="9125496" y="3808901"/>
            <a:ext cx="1404594" cy="1416956"/>
          </a:xfrm>
          <a:prstGeom prst="arc">
            <a:avLst>
              <a:gd name="adj1" fmla="val 15485762"/>
              <a:gd name="adj2" fmla="val 0"/>
            </a:avLst>
          </a:prstGeom>
          <a:ln w="28575">
            <a:solidFill>
              <a:schemeClr val="accent2"/>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Segoe UI" panose="020B0502040204020203" pitchFamily="34" charset="0"/>
              <a:cs typeface="Segoe UI" panose="020B0502040204020203" pitchFamily="34" charset="0"/>
            </a:endParaRPr>
          </a:p>
        </p:txBody>
      </p:sp>
      <p:grpSp>
        <p:nvGrpSpPr>
          <p:cNvPr id="12" name="Group 11"/>
          <p:cNvGrpSpPr/>
          <p:nvPr/>
        </p:nvGrpSpPr>
        <p:grpSpPr>
          <a:xfrm>
            <a:off x="4639112" y="2399251"/>
            <a:ext cx="7038363" cy="3747792"/>
            <a:chOff x="4639112" y="2399251"/>
            <a:chExt cx="7038363" cy="3747792"/>
          </a:xfrm>
        </p:grpSpPr>
        <p:sp>
          <p:nvSpPr>
            <p:cNvPr id="6" name="Rectangle 5"/>
            <p:cNvSpPr/>
            <p:nvPr/>
          </p:nvSpPr>
          <p:spPr>
            <a:xfrm>
              <a:off x="4639112" y="2399251"/>
              <a:ext cx="7038363" cy="374779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421163" y="2625754"/>
              <a:ext cx="2043016" cy="523220"/>
            </a:xfrm>
            <a:prstGeom prst="rect">
              <a:avLst/>
            </a:prstGeom>
            <a:noFill/>
          </p:spPr>
          <p:txBody>
            <a:bodyPr wrap="square" rtlCol="0">
              <a:spAutoFit/>
            </a:bodyPr>
            <a:lstStyle/>
            <a:p>
              <a:r>
                <a:rPr lang="en-US" sz="2800" i="1" dirty="0" err="1" smtClean="0">
                  <a:solidFill>
                    <a:schemeClr val="accent2"/>
                  </a:solidFill>
                  <a:latin typeface="Segoe UI" panose="020B0502040204020203" pitchFamily="34" charset="0"/>
                  <a:cs typeface="Segoe UI" panose="020B0502040204020203" pitchFamily="34" charset="0"/>
                </a:rPr>
                <a:t>MicroWriter</a:t>
              </a:r>
              <a:endParaRPr lang="en-US" sz="2800" i="1" dirty="0">
                <a:solidFill>
                  <a:schemeClr val="accent2"/>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7669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38"/>
                                        </p:tgtEl>
                                        <p:attrNameLst>
                                          <p:attrName>style.color</p:attrName>
                                        </p:attrNameLst>
                                      </p:cBhvr>
                                      <p:to>
                                        <a:srgbClr val="000000"/>
                                      </p:to>
                                    </p:animClr>
                                  </p:childTnLst>
                                </p:cTn>
                              </p:par>
                              <p:par>
                                <p:cTn id="7" presetID="3" presetClass="emph" presetSubtype="2" fill="hold" grpId="0" nodeType="withEffect">
                                  <p:stCondLst>
                                    <p:cond delay="0"/>
                                  </p:stCondLst>
                                  <p:childTnLst>
                                    <p:animClr clrSpc="rgb" dir="cw">
                                      <p:cBhvr override="childStyle">
                                        <p:cTn id="8" dur="2000" fill="hold"/>
                                        <p:tgtEl>
                                          <p:spTgt spid="26"/>
                                        </p:tgtEl>
                                        <p:attrNameLst>
                                          <p:attrName>style.color</p:attrName>
                                        </p:attrNameLst>
                                      </p:cBhvr>
                                      <p:to>
                                        <a:srgbClr val="000000"/>
                                      </p:to>
                                    </p:animClr>
                                  </p:childTnLst>
                                </p:cTn>
                              </p:par>
                              <p:par>
                                <p:cTn id="9" presetID="3" presetClass="emph" presetSubtype="2" fill="hold" grpId="0" nodeType="withEffect">
                                  <p:stCondLst>
                                    <p:cond delay="0"/>
                                  </p:stCondLst>
                                  <p:childTnLst>
                                    <p:animClr clrSpc="rgb" dir="cw">
                                      <p:cBhvr override="childStyle">
                                        <p:cTn id="10" dur="2000" fill="hold"/>
                                        <p:tgtEl>
                                          <p:spTgt spid="30"/>
                                        </p:tgtEl>
                                        <p:attrNameLst>
                                          <p:attrName>style.color</p:attrName>
                                        </p:attrNameLst>
                                      </p:cBhvr>
                                      <p:to>
                                        <a:srgbClr val="000000"/>
                                      </p:to>
                                    </p:animClr>
                                  </p:childTnLst>
                                </p:cTn>
                              </p:par>
                              <p:par>
                                <p:cTn id="11" presetID="3" presetClass="emph" presetSubtype="2" fill="hold" nodeType="withEffect">
                                  <p:stCondLst>
                                    <p:cond delay="0"/>
                                  </p:stCondLst>
                                  <p:childTnLst>
                                    <p:animClr clrSpc="rgb" dir="cw">
                                      <p:cBhvr override="childStyle">
                                        <p:cTn id="12" dur="2000" fill="hold"/>
                                        <p:tgtEl>
                                          <p:spTgt spid="32">
                                            <p:txEl>
                                              <p:pRg st="2" end="2"/>
                                            </p:txEl>
                                          </p:spTgt>
                                        </p:tgtEl>
                                        <p:attrNameLst>
                                          <p:attrName>style.color</p:attrName>
                                        </p:attrNameLst>
                                      </p:cBhvr>
                                      <p:to>
                                        <a:srgbClr val="000000"/>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521196" y="273552"/>
            <a:ext cx="4846320" cy="6310896"/>
          </a:xfrm>
          <a:prstGeom prst="rect">
            <a:avLst/>
          </a:prstGeom>
          <a:ln>
            <a:solidFill>
              <a:schemeClr val="bg2"/>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 y="274320"/>
            <a:ext cx="4872228" cy="6309360"/>
          </a:xfrm>
          <a:prstGeom prst="rect">
            <a:avLst/>
          </a:prstGeom>
        </p:spPr>
      </p:pic>
    </p:spTree>
    <p:extLst>
      <p:ext uri="{BB962C8B-B14F-4D97-AF65-F5344CB8AC3E}">
        <p14:creationId xmlns:p14="http://schemas.microsoft.com/office/powerpoint/2010/main" val="1362334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solidFill>
                  <a:schemeClr val="accent1"/>
                </a:solidFill>
                <a:latin typeface="Segoe UI" panose="020B0502040204020203" pitchFamily="34" charset="0"/>
                <a:cs typeface="Segoe UI" panose="020B0502040204020203" pitchFamily="34" charset="0"/>
              </a:rPr>
              <a:t>t</a:t>
            </a:r>
            <a:r>
              <a:rPr lang="en-US" sz="8000" dirty="0" smtClean="0">
                <a:solidFill>
                  <a:schemeClr val="accent1"/>
                </a:solidFill>
                <a:latin typeface="Segoe UI" panose="020B0502040204020203" pitchFamily="34" charset="0"/>
                <a:cs typeface="Segoe UI" panose="020B0502040204020203" pitchFamily="34" charset="0"/>
              </a:rPr>
              <a:t>ask completion </a:t>
            </a:r>
            <a:r>
              <a:rPr lang="en-US" dirty="0">
                <a:solidFill>
                  <a:schemeClr val="accent1"/>
                </a:solidFill>
                <a:latin typeface="Segoe UI" panose="020B0502040204020203" pitchFamily="34" charset="0"/>
                <a:cs typeface="Segoe UI" panose="020B0502040204020203" pitchFamily="34" charset="0"/>
              </a:rPr>
              <a:t>–</a:t>
            </a:r>
            <a:r>
              <a:rPr lang="en-US" dirty="0">
                <a:solidFill>
                  <a:srgbClr val="00B0F0"/>
                </a:solidFill>
                <a:latin typeface="Segoe UI" panose="020B0502040204020203" pitchFamily="34" charset="0"/>
                <a:cs typeface="Segoe UI" panose="020B0502040204020203" pitchFamily="34" charset="0"/>
              </a:rPr>
              <a:t/>
            </a:r>
            <a:br>
              <a:rPr lang="en-US" dirty="0">
                <a:solidFill>
                  <a:srgbClr val="00B0F0"/>
                </a:solidFill>
                <a:latin typeface="Segoe UI" panose="020B0502040204020203" pitchFamily="34" charset="0"/>
                <a:cs typeface="Segoe UI" panose="020B0502040204020203" pitchFamily="34" charset="0"/>
              </a:rPr>
            </a:br>
            <a:r>
              <a:rPr lang="en-US" dirty="0" smtClean="0">
                <a:solidFill>
                  <a:srgbClr val="215B7F"/>
                </a:solidFill>
                <a:latin typeface="Segoe UI" panose="020B0502040204020203" pitchFamily="34" charset="0"/>
                <a:cs typeface="Segoe UI" panose="020B0502040204020203" pitchFamily="34" charset="0"/>
              </a:rPr>
              <a:t>make it easy to do microtasks</a:t>
            </a:r>
            <a:endParaRPr lang="en-US" dirty="0">
              <a:solidFill>
                <a:srgbClr val="215B7F"/>
              </a:solidFill>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p:txBody>
          <a:bodyPr/>
          <a:lstStyle/>
          <a:p>
            <a:r>
              <a:rPr lang="en-US" i="1" dirty="0" smtClean="0">
                <a:latin typeface="Segoe UI" panose="020B0502040204020203" pitchFamily="34" charset="0"/>
                <a:cs typeface="Segoe UI" panose="020B0502040204020203" pitchFamily="34" charset="0"/>
              </a:rPr>
              <a:t>Tasks are easier to when they are broken down into microtasks. Microtasks can be done during a person’s free mobile </a:t>
            </a:r>
            <a:r>
              <a:rPr lang="en-US" i="1" dirty="0" err="1" smtClean="0">
                <a:latin typeface="Segoe UI" panose="020B0502040204020203" pitchFamily="34" charset="0"/>
                <a:cs typeface="Segoe UI" panose="020B0502040204020203" pitchFamily="34" charset="0"/>
              </a:rPr>
              <a:t>micromoments</a:t>
            </a:r>
            <a:r>
              <a:rPr lang="en-US" i="1" dirty="0" smtClean="0">
                <a:latin typeface="Segoe UI" panose="020B0502040204020203" pitchFamily="34" charset="0"/>
                <a:cs typeface="Segoe UI" panose="020B0502040204020203" pitchFamily="34" charset="0"/>
              </a:rPr>
              <a:t>.</a:t>
            </a:r>
            <a:endParaRPr lang="en-US" i="1" dirty="0">
              <a:latin typeface="Segoe UI" panose="020B0502040204020203" pitchFamily="34" charset="0"/>
              <a:cs typeface="Segoe UI" panose="020B0502040204020203" pitchFamily="34" charset="0"/>
            </a:endParaRPr>
          </a:p>
        </p:txBody>
      </p:sp>
    </p:spTree>
    <p:custDataLst>
      <p:custData r:id="rId1"/>
      <p:tags r:id="rId2"/>
    </p:custDataLst>
    <p:extLst>
      <p:ext uri="{BB962C8B-B14F-4D97-AF65-F5344CB8AC3E}">
        <p14:creationId xmlns:p14="http://schemas.microsoft.com/office/powerpoint/2010/main" val="316299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Studied Tasks as </a:t>
            </a:r>
            <a:r>
              <a:rPr lang="en-US" dirty="0" err="1" smtClean="0">
                <a:solidFill>
                  <a:schemeClr val="accent2"/>
                </a:solidFill>
                <a:latin typeface="Segoe UI" panose="020B0502040204020203" pitchFamily="34" charset="0"/>
                <a:cs typeface="Segoe UI" panose="020B0502040204020203" pitchFamily="34" charset="0"/>
              </a:rPr>
              <a:t>Macrotask</a:t>
            </a:r>
            <a:r>
              <a:rPr lang="en-US" dirty="0" smtClean="0">
                <a:solidFill>
                  <a:schemeClr val="accent2"/>
                </a:solidFill>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or </a:t>
            </a:r>
            <a:r>
              <a:rPr lang="en-US" dirty="0" smtClean="0">
                <a:solidFill>
                  <a:schemeClr val="accent1"/>
                </a:solidFill>
                <a:latin typeface="Segoe UI" panose="020B0502040204020203" pitchFamily="34" charset="0"/>
                <a:cs typeface="Segoe UI" panose="020B0502040204020203" pitchFamily="34" charset="0"/>
              </a:rPr>
              <a:t>Microtasks</a:t>
            </a:r>
            <a:endParaRPr lang="en-US" dirty="0">
              <a:solidFill>
                <a:schemeClr val="accent1"/>
              </a:solidFill>
              <a:latin typeface="Segoe UI" panose="020B0502040204020203" pitchFamily="34" charset="0"/>
              <a:cs typeface="Segoe UI" panose="020B0502040204020203" pitchFamily="34" charset="0"/>
            </a:endParaRPr>
          </a:p>
        </p:txBody>
      </p:sp>
      <p:grpSp>
        <p:nvGrpSpPr>
          <p:cNvPr id="11" name="Group 10"/>
          <p:cNvGrpSpPr/>
          <p:nvPr/>
        </p:nvGrpSpPr>
        <p:grpSpPr>
          <a:xfrm>
            <a:off x="1157653" y="2200464"/>
            <a:ext cx="3137258" cy="3464998"/>
            <a:chOff x="3962043" y="1690688"/>
            <a:chExt cx="3137258" cy="3464998"/>
          </a:xfrm>
          <a:solidFill>
            <a:srgbClr val="FDFDFD"/>
          </a:solidFill>
          <a:effectLst>
            <a:outerShdw blurRad="50800" dist="38100" dir="2700000" algn="tl" rotWithShape="0">
              <a:prstClr val="black">
                <a:alpha val="40000"/>
              </a:prstClr>
            </a:outerShdw>
          </a:effectLst>
        </p:grpSpPr>
        <p:sp>
          <p:nvSpPr>
            <p:cNvPr id="8" name="Rectangle 7"/>
            <p:cNvSpPr/>
            <p:nvPr/>
          </p:nvSpPr>
          <p:spPr>
            <a:xfrm>
              <a:off x="3962043" y="1690688"/>
              <a:ext cx="3137258" cy="3464998"/>
            </a:xfrm>
            <a:prstGeom prst="rect">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274320" rtlCol="0" anchor="ctr"/>
            <a:lstStyle/>
            <a:p>
              <a:pPr algn="ctr"/>
              <a:r>
                <a:rPr lang="en-US" sz="1400" dirty="0" smtClean="0">
                  <a:solidFill>
                    <a:schemeClr val="tx1"/>
                  </a:solidFill>
                  <a:latin typeface="Courier New" panose="02070309020205020404" pitchFamily="49" charset="0"/>
                  <a:cs typeface="Courier New" panose="02070309020205020404" pitchFamily="49" charset="0"/>
                </a:rPr>
                <a:t>S M A R T Supermarket</a:t>
              </a:r>
            </a:p>
            <a:p>
              <a:pPr algn="ctr"/>
              <a:endParaRPr lang="en-US" sz="1400" dirty="0">
                <a:solidFill>
                  <a:schemeClr val="tx1"/>
                </a:solidFill>
                <a:latin typeface="Courier New" panose="02070309020205020404" pitchFamily="49" charset="0"/>
                <a:cs typeface="Courier New" panose="02070309020205020404" pitchFamily="49" charset="0"/>
              </a:endParaRPr>
            </a:p>
            <a:p>
              <a:pPr algn="ctr"/>
              <a:r>
                <a:rPr lang="en-US" sz="1400" dirty="0" smtClean="0">
                  <a:solidFill>
                    <a:schemeClr val="tx1"/>
                  </a:solidFill>
                  <a:latin typeface="Courier New" panose="02070309020205020404" pitchFamily="49" charset="0"/>
                  <a:cs typeface="Courier New" panose="02070309020205020404" pitchFamily="49" charset="0"/>
                </a:rPr>
                <a:t>Visit us on the Internet</a:t>
              </a:r>
            </a:p>
            <a:p>
              <a:pPr algn="ctr"/>
              <a:r>
                <a:rPr lang="en-US" sz="1400" dirty="0" smtClean="0">
                  <a:solidFill>
                    <a:schemeClr val="tx1"/>
                  </a:solidFill>
                  <a:latin typeface="Courier New" panose="02070309020205020404" pitchFamily="49" charset="0"/>
                  <a:cs typeface="Courier New" panose="02070309020205020404" pitchFamily="49" charset="0"/>
                </a:rPr>
                <a:t>Than you for shopping</a:t>
              </a:r>
            </a:p>
            <a:p>
              <a:pPr algn="ctr"/>
              <a:endParaRPr lang="en-US" sz="1400" dirty="0" smtClean="0">
                <a:solidFill>
                  <a:schemeClr val="tx1"/>
                </a:solidFill>
                <a:latin typeface="Courier New" panose="02070309020205020404" pitchFamily="49" charset="0"/>
                <a:cs typeface="Courier New" panose="02070309020205020404" pitchFamily="49" charset="0"/>
              </a:endParaRPr>
            </a:p>
            <a:p>
              <a:pPr algn="ctr"/>
              <a:endParaRPr lang="en-US" sz="1400" dirty="0">
                <a:solidFill>
                  <a:schemeClr val="tx1"/>
                </a:solidFill>
                <a:latin typeface="Courier New" panose="02070309020205020404" pitchFamily="49" charset="0"/>
                <a:cs typeface="Courier New" panose="02070309020205020404" pitchFamily="49" charset="0"/>
              </a:endParaRPr>
            </a:p>
            <a:p>
              <a:r>
                <a:rPr lang="en-US" sz="1200" dirty="0" smtClean="0">
                  <a:solidFill>
                    <a:schemeClr val="tx1"/>
                  </a:solidFill>
                  <a:latin typeface="Courier New" panose="02070309020205020404" pitchFamily="49" charset="0"/>
                  <a:cs typeface="Courier New" panose="02070309020205020404" pitchFamily="49" charset="0"/>
                </a:rPr>
                <a:t>K BAR</a:t>
              </a:r>
            </a:p>
            <a:p>
              <a:r>
                <a:rPr lang="en-US" sz="1200" dirty="0" smtClean="0">
                  <a:solidFill>
                    <a:schemeClr val="tx1"/>
                  </a:solidFill>
                  <a:latin typeface="Courier New" panose="02070309020205020404" pitchFamily="49" charset="0"/>
                  <a:cs typeface="Courier New" panose="02070309020205020404" pitchFamily="49" charset="0"/>
                </a:rPr>
                <a:t>CHOCOLATE ORANGE</a:t>
              </a:r>
            </a:p>
            <a:p>
              <a:r>
                <a:rPr lang="en-US" sz="1200" dirty="0" smtClean="0">
                  <a:solidFill>
                    <a:schemeClr val="tx1"/>
                  </a:solidFill>
                  <a:latin typeface="Courier New" panose="02070309020205020404" pitchFamily="49" charset="0"/>
                  <a:cs typeface="Courier New" panose="02070309020205020404" pitchFamily="49" charset="0"/>
                </a:rPr>
                <a:t>CADBURY SNACK</a:t>
              </a:r>
            </a:p>
            <a:p>
              <a:r>
                <a:rPr lang="en-US" sz="1200" dirty="0" smtClean="0">
                  <a:solidFill>
                    <a:schemeClr val="tx1"/>
                  </a:solidFill>
                  <a:latin typeface="Courier New" panose="02070309020205020404" pitchFamily="49" charset="0"/>
                  <a:cs typeface="Courier New" panose="02070309020205020404" pitchFamily="49" charset="0"/>
                </a:rPr>
                <a:t>HOBNOB</a:t>
              </a:r>
            </a:p>
            <a:p>
              <a:r>
                <a:rPr lang="en-US" sz="1200" dirty="0" smtClean="0">
                  <a:solidFill>
                    <a:schemeClr val="tx1"/>
                  </a:solidFill>
                  <a:latin typeface="Courier New" panose="02070309020205020404" pitchFamily="49" charset="0"/>
                  <a:cs typeface="Courier New" panose="02070309020205020404" pitchFamily="49" charset="0"/>
                </a:rPr>
                <a:t>SKITTLES</a:t>
              </a:r>
            </a:p>
            <a:p>
              <a:r>
                <a:rPr lang="en-US" sz="1200" dirty="0" smtClean="0">
                  <a:solidFill>
                    <a:schemeClr val="tx1"/>
                  </a:solidFill>
                  <a:latin typeface="Courier New" panose="02070309020205020404" pitchFamily="49" charset="0"/>
                  <a:cs typeface="Courier New" panose="02070309020205020404" pitchFamily="49" charset="0"/>
                </a:rPr>
                <a:t>WALLS CORNETTO</a:t>
              </a:r>
            </a:p>
            <a:p>
              <a:r>
                <a:rPr lang="en-US" sz="1200" dirty="0" smtClean="0">
                  <a:solidFill>
                    <a:schemeClr val="tx1"/>
                  </a:solidFill>
                  <a:latin typeface="Courier New" panose="02070309020205020404" pitchFamily="49" charset="0"/>
                  <a:cs typeface="Courier New" panose="02070309020205020404" pitchFamily="49" charset="0"/>
                </a:rPr>
                <a:t>BURTONS MARYLAND</a:t>
              </a:r>
            </a:p>
            <a:p>
              <a:r>
                <a:rPr lang="en-US" sz="1200" dirty="0" smtClean="0">
                  <a:solidFill>
                    <a:schemeClr val="tx1"/>
                  </a:solidFill>
                  <a:latin typeface="Courier New" panose="02070309020205020404" pitchFamily="49" charset="0"/>
                  <a:cs typeface="Courier New" panose="02070309020205020404" pitchFamily="49" charset="0"/>
                </a:rPr>
                <a:t>JAFA CAKE</a:t>
              </a:r>
            </a:p>
            <a:p>
              <a:r>
                <a:rPr lang="en-US" sz="1200" dirty="0" smtClean="0">
                  <a:solidFill>
                    <a:schemeClr val="tx1"/>
                  </a:solidFill>
                  <a:latin typeface="Courier New" panose="02070309020205020404" pitchFamily="49" charset="0"/>
                  <a:cs typeface="Courier New" panose="02070309020205020404" pitchFamily="49" charset="0"/>
                </a:rPr>
                <a:t>FRUIT SALAD</a:t>
              </a:r>
            </a:p>
            <a:p>
              <a:r>
                <a:rPr lang="en-US" sz="1200" dirty="0" smtClean="0">
                  <a:solidFill>
                    <a:schemeClr val="tx1"/>
                  </a:solidFill>
                  <a:latin typeface="Courier New" panose="02070309020205020404" pitchFamily="49" charset="0"/>
                  <a:cs typeface="Courier New" panose="02070309020205020404" pitchFamily="49" charset="0"/>
                </a:rPr>
                <a:t>FEDDO</a:t>
              </a:r>
            </a:p>
          </p:txBody>
        </p:sp>
        <p:sp>
          <p:nvSpPr>
            <p:cNvPr id="10" name="TextBox 9"/>
            <p:cNvSpPr txBox="1"/>
            <p:nvPr/>
          </p:nvSpPr>
          <p:spPr>
            <a:xfrm>
              <a:off x="6279972" y="3067051"/>
              <a:ext cx="660249" cy="1938992"/>
            </a:xfrm>
            <a:prstGeom prst="rect">
              <a:avLst/>
            </a:prstGeom>
            <a:grpFill/>
            <a:ln>
              <a:noFill/>
            </a:ln>
          </p:spPr>
          <p:txBody>
            <a:bodyPr wrap="square" rtlCol="0">
              <a:spAutoFit/>
            </a:bodyPr>
            <a:lstStyle/>
            <a:p>
              <a:r>
                <a:rPr lang="en-US" sz="1200" dirty="0" smtClean="0">
                  <a:latin typeface="Courier New" panose="02070309020205020404" pitchFamily="49" charset="0"/>
                  <a:cs typeface="Courier New" panose="02070309020205020404" pitchFamily="49" charset="0"/>
                </a:rPr>
                <a:t>0.22</a:t>
              </a:r>
            </a:p>
            <a:p>
              <a:r>
                <a:rPr lang="en-US" sz="1200" dirty="0" smtClean="0">
                  <a:latin typeface="Courier New" panose="02070309020205020404" pitchFamily="49" charset="0"/>
                  <a:cs typeface="Courier New" panose="02070309020205020404" pitchFamily="49" charset="0"/>
                </a:rPr>
                <a:t>0.19</a:t>
              </a:r>
            </a:p>
            <a:p>
              <a:r>
                <a:rPr lang="en-US" sz="1200" dirty="0" smtClean="0">
                  <a:latin typeface="Courier New" panose="02070309020205020404" pitchFamily="49" charset="0"/>
                  <a:cs typeface="Courier New" panose="02070309020205020404" pitchFamily="49" charset="0"/>
                </a:rPr>
                <a:t>0.22</a:t>
              </a:r>
            </a:p>
            <a:p>
              <a:r>
                <a:rPr lang="en-US" sz="1200" dirty="0">
                  <a:latin typeface="Courier New" panose="02070309020205020404" pitchFamily="49" charset="0"/>
                  <a:cs typeface="Courier New" panose="02070309020205020404" pitchFamily="49" charset="0"/>
                </a:rPr>
                <a:t>0.</a:t>
              </a:r>
              <a:r>
                <a:rPr lang="en-US" sz="1200" dirty="0" smtClean="0">
                  <a:latin typeface="Courier New" panose="02070309020205020404" pitchFamily="49" charset="0"/>
                  <a:cs typeface="Courier New" panose="02070309020205020404" pitchFamily="49" charset="0"/>
                </a:rPr>
                <a:t>24</a:t>
              </a:r>
            </a:p>
            <a:p>
              <a:r>
                <a:rPr lang="en-US" sz="1200" dirty="0">
                  <a:latin typeface="Courier New" panose="02070309020205020404" pitchFamily="49" charset="0"/>
                  <a:cs typeface="Courier New" panose="02070309020205020404" pitchFamily="49" charset="0"/>
                </a:rPr>
                <a:t>0.</a:t>
              </a:r>
              <a:r>
                <a:rPr lang="en-US" sz="1200" dirty="0" smtClean="0">
                  <a:latin typeface="Courier New" panose="02070309020205020404" pitchFamily="49" charset="0"/>
                  <a:cs typeface="Courier New" panose="02070309020205020404" pitchFamily="49" charset="0"/>
                </a:rPr>
                <a:t>22</a:t>
              </a:r>
            </a:p>
            <a:p>
              <a:r>
                <a:rPr lang="en-US" sz="1200" dirty="0">
                  <a:latin typeface="Courier New" panose="02070309020205020404" pitchFamily="49" charset="0"/>
                  <a:cs typeface="Courier New" panose="02070309020205020404" pitchFamily="49" charset="0"/>
                </a:rPr>
                <a:t>0.</a:t>
              </a:r>
              <a:r>
                <a:rPr lang="en-US" sz="1200" dirty="0" smtClean="0">
                  <a:latin typeface="Courier New" panose="02070309020205020404" pitchFamily="49" charset="0"/>
                  <a:cs typeface="Courier New" panose="02070309020205020404" pitchFamily="49" charset="0"/>
                </a:rPr>
                <a:t>25</a:t>
              </a:r>
            </a:p>
            <a:p>
              <a:r>
                <a:rPr lang="en-US" sz="1200" dirty="0">
                  <a:latin typeface="Courier New" panose="02070309020205020404" pitchFamily="49" charset="0"/>
                  <a:cs typeface="Courier New" panose="02070309020205020404" pitchFamily="49" charset="0"/>
                </a:rPr>
                <a:t>0.</a:t>
              </a:r>
              <a:r>
                <a:rPr lang="en-US" sz="1200" dirty="0" smtClean="0">
                  <a:latin typeface="Courier New" panose="02070309020205020404" pitchFamily="49" charset="0"/>
                  <a:cs typeface="Courier New" panose="02070309020205020404" pitchFamily="49" charset="0"/>
                </a:rPr>
                <a:t>19</a:t>
              </a:r>
            </a:p>
            <a:p>
              <a:r>
                <a:rPr lang="en-US" sz="1200" dirty="0">
                  <a:latin typeface="Courier New" panose="02070309020205020404" pitchFamily="49" charset="0"/>
                  <a:cs typeface="Courier New" panose="02070309020205020404" pitchFamily="49" charset="0"/>
                </a:rPr>
                <a:t>0.</a:t>
              </a:r>
              <a:r>
                <a:rPr lang="en-US" sz="1200" dirty="0" smtClean="0">
                  <a:latin typeface="Courier New" panose="02070309020205020404" pitchFamily="49" charset="0"/>
                  <a:cs typeface="Courier New" panose="02070309020205020404" pitchFamily="49" charset="0"/>
                </a:rPr>
                <a:t>18</a:t>
              </a:r>
            </a:p>
            <a:p>
              <a:r>
                <a:rPr lang="en-US" sz="1200" dirty="0">
                  <a:latin typeface="Courier New" panose="02070309020205020404" pitchFamily="49" charset="0"/>
                  <a:cs typeface="Courier New" panose="02070309020205020404" pitchFamily="49" charset="0"/>
                </a:rPr>
                <a:t>0.</a:t>
              </a:r>
              <a:r>
                <a:rPr lang="en-US" sz="1200" dirty="0" smtClean="0">
                  <a:latin typeface="Courier New" panose="02070309020205020404" pitchFamily="49" charset="0"/>
                  <a:cs typeface="Courier New" panose="02070309020205020404" pitchFamily="49" charset="0"/>
                </a:rPr>
                <a:t>26</a:t>
              </a:r>
            </a:p>
            <a:p>
              <a:r>
                <a:rPr lang="en-US" sz="1200" dirty="0" smtClean="0">
                  <a:latin typeface="Courier New" panose="02070309020205020404" pitchFamily="49" charset="0"/>
                  <a:cs typeface="Courier New" panose="02070309020205020404" pitchFamily="49" charset="0"/>
                </a:rPr>
                <a:t>0.23</a:t>
              </a:r>
            </a:p>
          </p:txBody>
        </p:sp>
      </p:grpSp>
      <p:grpSp>
        <p:nvGrpSpPr>
          <p:cNvPr id="25" name="Group 24"/>
          <p:cNvGrpSpPr/>
          <p:nvPr/>
        </p:nvGrpSpPr>
        <p:grpSpPr>
          <a:xfrm>
            <a:off x="5689204" y="1972863"/>
            <a:ext cx="5179664" cy="1062322"/>
            <a:chOff x="6091410" y="1962876"/>
            <a:chExt cx="5179664" cy="1062322"/>
          </a:xfrm>
        </p:grpSpPr>
        <p:sp>
          <p:nvSpPr>
            <p:cNvPr id="12" name="Rectangle 11"/>
            <p:cNvSpPr/>
            <p:nvPr/>
          </p:nvSpPr>
          <p:spPr>
            <a:xfrm>
              <a:off x="6091410" y="2693572"/>
              <a:ext cx="4018187" cy="33162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1">
                      <a:lumMod val="65000"/>
                    </a:schemeClr>
                  </a:solidFill>
                </a:rPr>
                <a:t>Type in the total.</a:t>
              </a:r>
              <a:endParaRPr lang="en-US" sz="1600" dirty="0">
                <a:solidFill>
                  <a:schemeClr val="bg1">
                    <a:lumMod val="65000"/>
                  </a:schemeClr>
                </a:solidFill>
              </a:endParaRPr>
            </a:p>
          </p:txBody>
        </p:sp>
        <p:sp>
          <p:nvSpPr>
            <p:cNvPr id="13" name="TextBox 12"/>
            <p:cNvSpPr txBox="1"/>
            <p:nvPr/>
          </p:nvSpPr>
          <p:spPr>
            <a:xfrm>
              <a:off x="6091411" y="1962876"/>
              <a:ext cx="5179663" cy="584775"/>
            </a:xfrm>
            <a:prstGeom prst="rect">
              <a:avLst/>
            </a:prstGeom>
            <a:noFill/>
          </p:spPr>
          <p:txBody>
            <a:bodyPr wrap="square" lIns="0" rtlCol="0">
              <a:spAutoFit/>
            </a:bodyPr>
            <a:lstStyle/>
            <a:p>
              <a:r>
                <a:rPr lang="en-US" sz="1600" dirty="0" smtClean="0"/>
                <a:t>What is the </a:t>
              </a:r>
              <a:r>
                <a:rPr lang="en-US" sz="1600" b="1" dirty="0" smtClean="0"/>
                <a:t>total cost </a:t>
              </a:r>
              <a:r>
                <a:rPr lang="en-US" sz="1600" dirty="0" smtClean="0"/>
                <a:t>of all the times on the receipt?</a:t>
              </a:r>
            </a:p>
            <a:p>
              <a:r>
                <a:rPr lang="en-US" sz="1600" dirty="0" smtClean="0"/>
                <a:t>Do not type in the dollar sign.</a:t>
              </a:r>
              <a:endParaRPr lang="en-US" sz="1600" dirty="0"/>
            </a:p>
          </p:txBody>
        </p:sp>
      </p:grpSp>
      <p:grpSp>
        <p:nvGrpSpPr>
          <p:cNvPr id="28" name="Group 27"/>
          <p:cNvGrpSpPr/>
          <p:nvPr/>
        </p:nvGrpSpPr>
        <p:grpSpPr>
          <a:xfrm>
            <a:off x="5689204" y="3640576"/>
            <a:ext cx="5179663" cy="2366220"/>
            <a:chOff x="6096000" y="3594395"/>
            <a:chExt cx="5179663" cy="2366220"/>
          </a:xfrm>
        </p:grpSpPr>
        <p:grpSp>
          <p:nvGrpSpPr>
            <p:cNvPr id="26" name="Group 25"/>
            <p:cNvGrpSpPr/>
            <p:nvPr/>
          </p:nvGrpSpPr>
          <p:grpSpPr>
            <a:xfrm>
              <a:off x="6096000" y="3594395"/>
              <a:ext cx="5179663" cy="2366220"/>
              <a:chOff x="6120668" y="2767828"/>
              <a:chExt cx="5179663" cy="2366220"/>
            </a:xfrm>
          </p:grpSpPr>
          <p:sp>
            <p:nvSpPr>
              <p:cNvPr id="17" name="Rectangle 16"/>
              <p:cNvSpPr/>
              <p:nvPr/>
            </p:nvSpPr>
            <p:spPr>
              <a:xfrm>
                <a:off x="6468554" y="3551191"/>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solidFill>
                      <a:schemeClr val="tx1"/>
                    </a:solidFill>
                  </a:rPr>
                  <a:t>Prev</a:t>
                </a:r>
                <a:r>
                  <a:rPr lang="en-US" sz="1600" dirty="0" smtClean="0">
                    <a:solidFill>
                      <a:schemeClr val="tx1"/>
                    </a:solidFill>
                  </a:rPr>
                  <a:t> Total:			0.00</a:t>
                </a:r>
                <a:endParaRPr lang="en-US" sz="1600" dirty="0">
                  <a:solidFill>
                    <a:schemeClr val="tx1"/>
                  </a:solidFill>
                </a:endParaRPr>
              </a:p>
            </p:txBody>
          </p:sp>
          <p:sp>
            <p:nvSpPr>
              <p:cNvPr id="19" name="TextBox 18"/>
              <p:cNvSpPr txBox="1"/>
              <p:nvPr/>
            </p:nvSpPr>
            <p:spPr>
              <a:xfrm>
                <a:off x="6120668" y="2767828"/>
                <a:ext cx="5179663" cy="584775"/>
              </a:xfrm>
              <a:prstGeom prst="rect">
                <a:avLst/>
              </a:prstGeom>
              <a:noFill/>
            </p:spPr>
            <p:txBody>
              <a:bodyPr wrap="square" lIns="0" rtlCol="0">
                <a:spAutoFit/>
              </a:bodyPr>
              <a:lstStyle/>
              <a:p>
                <a:r>
                  <a:rPr lang="en-US" sz="1600" dirty="0" smtClean="0"/>
                  <a:t>Add the cost of the next item below to the previous total.</a:t>
                </a:r>
              </a:p>
              <a:p>
                <a:r>
                  <a:rPr lang="en-US" sz="1600" dirty="0" smtClean="0"/>
                  <a:t>Do not type in the dollar sign (1 of 10).</a:t>
                </a:r>
                <a:endParaRPr lang="en-US" sz="1600" dirty="0"/>
              </a:p>
            </p:txBody>
          </p:sp>
          <p:grpSp>
            <p:nvGrpSpPr>
              <p:cNvPr id="24" name="Group 23"/>
              <p:cNvGrpSpPr/>
              <p:nvPr/>
            </p:nvGrpSpPr>
            <p:grpSpPr>
              <a:xfrm>
                <a:off x="6120668" y="4114020"/>
                <a:ext cx="4018186" cy="457200"/>
                <a:chOff x="5946725" y="3670095"/>
                <a:chExt cx="4018186" cy="457200"/>
              </a:xfrm>
            </p:grpSpPr>
            <p:sp>
              <p:nvSpPr>
                <p:cNvPr id="16" name="Rectangle 15"/>
                <p:cNvSpPr/>
                <p:nvPr/>
              </p:nvSpPr>
              <p:spPr>
                <a:xfrm>
                  <a:off x="6294611" y="3670095"/>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New Item:	</a:t>
                  </a:r>
                  <a:r>
                    <a:rPr lang="en-US" sz="1600" dirty="0" smtClean="0">
                      <a:solidFill>
                        <a:schemeClr val="bg1">
                          <a:lumMod val="65000"/>
                        </a:schemeClr>
                      </a:solidFill>
                    </a:rPr>
                    <a:t>		</a:t>
                  </a:r>
                  <a:endParaRPr lang="en-US" sz="1600" dirty="0">
                    <a:solidFill>
                      <a:schemeClr val="bg1">
                        <a:lumMod val="65000"/>
                      </a:schemeClr>
                    </a:solidFill>
                  </a:endParaRPr>
                </a:p>
              </p:txBody>
            </p:sp>
            <p:sp>
              <p:nvSpPr>
                <p:cNvPr id="20" name="TextBox 19"/>
                <p:cNvSpPr txBox="1"/>
                <p:nvPr/>
              </p:nvSpPr>
              <p:spPr>
                <a:xfrm>
                  <a:off x="5946725" y="3713263"/>
                  <a:ext cx="289371" cy="369332"/>
                </a:xfrm>
                <a:prstGeom prst="rect">
                  <a:avLst/>
                </a:prstGeom>
                <a:noFill/>
              </p:spPr>
              <p:txBody>
                <a:bodyPr wrap="square" rtlCol="0">
                  <a:spAutoFit/>
                </a:bodyPr>
                <a:lstStyle/>
                <a:p>
                  <a:r>
                    <a:rPr lang="en-US" b="1" dirty="0" smtClean="0"/>
                    <a:t>+</a:t>
                  </a:r>
                  <a:endParaRPr lang="en-US" b="1" dirty="0"/>
                </a:p>
              </p:txBody>
            </p:sp>
          </p:grpSp>
          <p:grpSp>
            <p:nvGrpSpPr>
              <p:cNvPr id="22" name="Group 21"/>
              <p:cNvGrpSpPr/>
              <p:nvPr/>
            </p:nvGrpSpPr>
            <p:grpSpPr>
              <a:xfrm>
                <a:off x="6120668" y="4676848"/>
                <a:ext cx="4018186" cy="457200"/>
                <a:chOff x="5946725" y="4224330"/>
                <a:chExt cx="4018186" cy="457200"/>
              </a:xfrm>
            </p:grpSpPr>
            <p:sp>
              <p:nvSpPr>
                <p:cNvPr id="15" name="Rectangle 14"/>
                <p:cNvSpPr/>
                <p:nvPr/>
              </p:nvSpPr>
              <p:spPr>
                <a:xfrm>
                  <a:off x="6294611" y="4224330"/>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Total:</a:t>
                  </a:r>
                  <a:endParaRPr lang="en-US" sz="1600" dirty="0">
                    <a:solidFill>
                      <a:schemeClr val="tx1"/>
                    </a:solidFill>
                  </a:endParaRPr>
                </a:p>
              </p:txBody>
            </p:sp>
            <p:sp>
              <p:nvSpPr>
                <p:cNvPr id="18" name="Rectangle 17"/>
                <p:cNvSpPr/>
                <p:nvPr/>
              </p:nvSpPr>
              <p:spPr>
                <a:xfrm>
                  <a:off x="8864600" y="4280429"/>
                  <a:ext cx="897111" cy="345002"/>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1">
                          <a:lumMod val="65000"/>
                        </a:schemeClr>
                      </a:solidFill>
                    </a:rPr>
                    <a:t>Total?</a:t>
                  </a:r>
                  <a:endParaRPr lang="en-US" sz="1600" dirty="0">
                    <a:solidFill>
                      <a:schemeClr val="bg1">
                        <a:lumMod val="65000"/>
                      </a:schemeClr>
                    </a:solidFill>
                  </a:endParaRPr>
                </a:p>
              </p:txBody>
            </p:sp>
            <p:sp>
              <p:nvSpPr>
                <p:cNvPr id="21" name="TextBox 20"/>
                <p:cNvSpPr txBox="1"/>
                <p:nvPr/>
              </p:nvSpPr>
              <p:spPr>
                <a:xfrm>
                  <a:off x="5946725" y="4272590"/>
                  <a:ext cx="289371" cy="369332"/>
                </a:xfrm>
                <a:prstGeom prst="rect">
                  <a:avLst/>
                </a:prstGeom>
                <a:noFill/>
              </p:spPr>
              <p:txBody>
                <a:bodyPr wrap="square" rtlCol="0">
                  <a:spAutoFit/>
                </a:bodyPr>
                <a:lstStyle/>
                <a:p>
                  <a:r>
                    <a:rPr lang="en-US" b="1" dirty="0"/>
                    <a:t>=</a:t>
                  </a:r>
                </a:p>
              </p:txBody>
            </p:sp>
          </p:grp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400" y="5033546"/>
              <a:ext cx="2392586" cy="250970"/>
            </a:xfrm>
            <a:prstGeom prst="rect">
              <a:avLst/>
            </a:prstGeom>
            <a:ln>
              <a:solidFill>
                <a:schemeClr val="bg1">
                  <a:lumMod val="85000"/>
                </a:schemeClr>
              </a:solidFill>
            </a:ln>
          </p:spPr>
        </p:pic>
      </p:grpSp>
      <p:sp>
        <p:nvSpPr>
          <p:cNvPr id="42" name="Text Placeholder 4"/>
          <p:cNvSpPr txBox="1">
            <a:spLocks/>
          </p:cNvSpPr>
          <p:nvPr/>
        </p:nvSpPr>
        <p:spPr>
          <a:xfrm>
            <a:off x="5299215" y="3301151"/>
            <a:ext cx="1894176" cy="338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accent1"/>
                </a:solidFill>
              </a:rPr>
              <a:t>Microtask</a:t>
            </a:r>
            <a:endParaRPr lang="en-US" sz="2000" dirty="0">
              <a:solidFill>
                <a:schemeClr val="accent1"/>
              </a:solidFill>
            </a:endParaRPr>
          </a:p>
        </p:txBody>
      </p:sp>
      <p:sp>
        <p:nvSpPr>
          <p:cNvPr id="43" name="Text Placeholder 4"/>
          <p:cNvSpPr txBox="1">
            <a:spLocks/>
          </p:cNvSpPr>
          <p:nvPr/>
        </p:nvSpPr>
        <p:spPr>
          <a:xfrm>
            <a:off x="5299215" y="1635184"/>
            <a:ext cx="1894176" cy="336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smtClean="0">
                <a:solidFill>
                  <a:schemeClr val="accent2"/>
                </a:solidFill>
              </a:rPr>
              <a:t>Macrotask</a:t>
            </a:r>
            <a:endParaRPr lang="en-US" sz="2000" dirty="0">
              <a:solidFill>
                <a:schemeClr val="accent2"/>
              </a:solidFill>
            </a:endParaRPr>
          </a:p>
        </p:txBody>
      </p:sp>
      <p:grpSp>
        <p:nvGrpSpPr>
          <p:cNvPr id="57" name="Group 56"/>
          <p:cNvGrpSpPr/>
          <p:nvPr/>
        </p:nvGrpSpPr>
        <p:grpSpPr>
          <a:xfrm>
            <a:off x="5689204" y="3640576"/>
            <a:ext cx="5179663" cy="2366220"/>
            <a:chOff x="5689204" y="3640576"/>
            <a:chExt cx="5179663" cy="2366220"/>
          </a:xfrm>
        </p:grpSpPr>
        <p:sp>
          <p:nvSpPr>
            <p:cNvPr id="58" name="Rectangle 57"/>
            <p:cNvSpPr/>
            <p:nvPr/>
          </p:nvSpPr>
          <p:spPr>
            <a:xfrm>
              <a:off x="5689204" y="3640576"/>
              <a:ext cx="5179663" cy="236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5689204" y="3640576"/>
              <a:ext cx="5179663" cy="2366220"/>
              <a:chOff x="5689204" y="3640576"/>
              <a:chExt cx="5179663" cy="2366220"/>
            </a:xfrm>
          </p:grpSpPr>
          <p:grpSp>
            <p:nvGrpSpPr>
              <p:cNvPr id="60" name="Group 59"/>
              <p:cNvGrpSpPr/>
              <p:nvPr/>
            </p:nvGrpSpPr>
            <p:grpSpPr>
              <a:xfrm>
                <a:off x="5689204" y="3640576"/>
                <a:ext cx="5179663" cy="2366220"/>
                <a:chOff x="6120668" y="2767828"/>
                <a:chExt cx="5179663" cy="2366220"/>
              </a:xfrm>
            </p:grpSpPr>
            <p:sp>
              <p:nvSpPr>
                <p:cNvPr id="62" name="Rectangle 61"/>
                <p:cNvSpPr/>
                <p:nvPr/>
              </p:nvSpPr>
              <p:spPr>
                <a:xfrm>
                  <a:off x="6468554" y="3551191"/>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solidFill>
                        <a:schemeClr val="tx1"/>
                      </a:solidFill>
                    </a:rPr>
                    <a:t>Prev</a:t>
                  </a:r>
                  <a:r>
                    <a:rPr lang="en-US" sz="1600" dirty="0" smtClean="0">
                      <a:solidFill>
                        <a:schemeClr val="tx1"/>
                      </a:solidFill>
                    </a:rPr>
                    <a:t> Total:			0.22</a:t>
                  </a:r>
                  <a:endParaRPr lang="en-US" sz="1600" dirty="0">
                    <a:solidFill>
                      <a:schemeClr val="tx1"/>
                    </a:solidFill>
                  </a:endParaRPr>
                </a:p>
              </p:txBody>
            </p:sp>
            <p:sp>
              <p:nvSpPr>
                <p:cNvPr id="63" name="TextBox 62"/>
                <p:cNvSpPr txBox="1"/>
                <p:nvPr/>
              </p:nvSpPr>
              <p:spPr>
                <a:xfrm>
                  <a:off x="6120668" y="2767828"/>
                  <a:ext cx="5179663" cy="584775"/>
                </a:xfrm>
                <a:prstGeom prst="rect">
                  <a:avLst/>
                </a:prstGeom>
                <a:noFill/>
              </p:spPr>
              <p:txBody>
                <a:bodyPr wrap="square" lIns="0" rtlCol="0">
                  <a:spAutoFit/>
                </a:bodyPr>
                <a:lstStyle/>
                <a:p>
                  <a:r>
                    <a:rPr lang="en-US" sz="1600" dirty="0" smtClean="0"/>
                    <a:t>Add the cost of the next item below to the previous total.</a:t>
                  </a:r>
                </a:p>
                <a:p>
                  <a:r>
                    <a:rPr lang="en-US" sz="1600" dirty="0" smtClean="0"/>
                    <a:t>Do not type in the dollar sign (2 of 10).</a:t>
                  </a:r>
                  <a:endParaRPr lang="en-US" sz="1600" dirty="0"/>
                </a:p>
              </p:txBody>
            </p:sp>
            <p:grpSp>
              <p:nvGrpSpPr>
                <p:cNvPr id="64" name="Group 63"/>
                <p:cNvGrpSpPr/>
                <p:nvPr/>
              </p:nvGrpSpPr>
              <p:grpSpPr>
                <a:xfrm>
                  <a:off x="6120668" y="4114020"/>
                  <a:ext cx="4018186" cy="457200"/>
                  <a:chOff x="5946725" y="3670095"/>
                  <a:chExt cx="4018186" cy="457200"/>
                </a:xfrm>
              </p:grpSpPr>
              <p:sp>
                <p:nvSpPr>
                  <p:cNvPr id="69" name="Rectangle 68"/>
                  <p:cNvSpPr/>
                  <p:nvPr/>
                </p:nvSpPr>
                <p:spPr>
                  <a:xfrm>
                    <a:off x="6294611" y="3670095"/>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New Item:	</a:t>
                    </a:r>
                    <a:r>
                      <a:rPr lang="en-US" sz="1600" dirty="0" smtClean="0">
                        <a:solidFill>
                          <a:schemeClr val="bg1">
                            <a:lumMod val="65000"/>
                          </a:schemeClr>
                        </a:solidFill>
                      </a:rPr>
                      <a:t>		</a:t>
                    </a:r>
                    <a:endParaRPr lang="en-US" sz="1600" dirty="0">
                      <a:solidFill>
                        <a:schemeClr val="bg1">
                          <a:lumMod val="65000"/>
                        </a:schemeClr>
                      </a:solidFill>
                    </a:endParaRPr>
                  </a:p>
                </p:txBody>
              </p:sp>
              <p:sp>
                <p:nvSpPr>
                  <p:cNvPr id="70" name="TextBox 69"/>
                  <p:cNvSpPr txBox="1"/>
                  <p:nvPr/>
                </p:nvSpPr>
                <p:spPr>
                  <a:xfrm>
                    <a:off x="5946725" y="3713263"/>
                    <a:ext cx="289371" cy="369332"/>
                  </a:xfrm>
                  <a:prstGeom prst="rect">
                    <a:avLst/>
                  </a:prstGeom>
                  <a:noFill/>
                </p:spPr>
                <p:txBody>
                  <a:bodyPr wrap="square" rtlCol="0">
                    <a:spAutoFit/>
                  </a:bodyPr>
                  <a:lstStyle/>
                  <a:p>
                    <a:r>
                      <a:rPr lang="en-US" b="1" dirty="0" smtClean="0"/>
                      <a:t>+</a:t>
                    </a:r>
                    <a:endParaRPr lang="en-US" b="1" dirty="0"/>
                  </a:p>
                </p:txBody>
              </p:sp>
            </p:grpSp>
            <p:grpSp>
              <p:nvGrpSpPr>
                <p:cNvPr id="65" name="Group 64"/>
                <p:cNvGrpSpPr/>
                <p:nvPr/>
              </p:nvGrpSpPr>
              <p:grpSpPr>
                <a:xfrm>
                  <a:off x="6120668" y="4676848"/>
                  <a:ext cx="4018186" cy="457200"/>
                  <a:chOff x="5946725" y="4224330"/>
                  <a:chExt cx="4018186" cy="457200"/>
                </a:xfrm>
              </p:grpSpPr>
              <p:sp>
                <p:nvSpPr>
                  <p:cNvPr id="66" name="Rectangle 65"/>
                  <p:cNvSpPr/>
                  <p:nvPr/>
                </p:nvSpPr>
                <p:spPr>
                  <a:xfrm>
                    <a:off x="6294611" y="4224330"/>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Total:</a:t>
                    </a:r>
                    <a:endParaRPr lang="en-US" sz="1600" dirty="0">
                      <a:solidFill>
                        <a:schemeClr val="tx1"/>
                      </a:solidFill>
                    </a:endParaRPr>
                  </a:p>
                </p:txBody>
              </p:sp>
              <p:sp>
                <p:nvSpPr>
                  <p:cNvPr id="67" name="Rectangle 66"/>
                  <p:cNvSpPr/>
                  <p:nvPr/>
                </p:nvSpPr>
                <p:spPr>
                  <a:xfrm>
                    <a:off x="8864600" y="4280429"/>
                    <a:ext cx="897111" cy="345002"/>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1">
                            <a:lumMod val="65000"/>
                          </a:schemeClr>
                        </a:solidFill>
                      </a:rPr>
                      <a:t>Total?</a:t>
                    </a:r>
                    <a:endParaRPr lang="en-US" sz="1600" dirty="0">
                      <a:solidFill>
                        <a:schemeClr val="bg1">
                          <a:lumMod val="65000"/>
                        </a:schemeClr>
                      </a:solidFill>
                    </a:endParaRPr>
                  </a:p>
                </p:txBody>
              </p:sp>
              <p:sp>
                <p:nvSpPr>
                  <p:cNvPr id="68" name="TextBox 67"/>
                  <p:cNvSpPr txBox="1"/>
                  <p:nvPr/>
                </p:nvSpPr>
                <p:spPr>
                  <a:xfrm>
                    <a:off x="5946725" y="4272590"/>
                    <a:ext cx="289371" cy="369332"/>
                  </a:xfrm>
                  <a:prstGeom prst="rect">
                    <a:avLst/>
                  </a:prstGeom>
                  <a:noFill/>
                </p:spPr>
                <p:txBody>
                  <a:bodyPr wrap="square" rtlCol="0">
                    <a:spAutoFit/>
                  </a:bodyPr>
                  <a:lstStyle/>
                  <a:p>
                    <a:r>
                      <a:rPr lang="en-US" b="1" dirty="0"/>
                      <a:t>=</a:t>
                    </a:r>
                  </a:p>
                </p:txBody>
              </p:sp>
            </p:grpSp>
          </p:gr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368" y="5081922"/>
                <a:ext cx="2530602" cy="246888"/>
              </a:xfrm>
              <a:prstGeom prst="rect">
                <a:avLst/>
              </a:prstGeom>
              <a:ln>
                <a:solidFill>
                  <a:schemeClr val="bg1">
                    <a:lumMod val="85000"/>
                  </a:schemeClr>
                </a:solidFill>
              </a:ln>
            </p:spPr>
          </p:pic>
        </p:grpSp>
      </p:grpSp>
      <p:grpSp>
        <p:nvGrpSpPr>
          <p:cNvPr id="71" name="Group 70"/>
          <p:cNvGrpSpPr/>
          <p:nvPr/>
        </p:nvGrpSpPr>
        <p:grpSpPr>
          <a:xfrm>
            <a:off x="5689204" y="3640576"/>
            <a:ext cx="5179663" cy="2366220"/>
            <a:chOff x="2604259" y="2587630"/>
            <a:chExt cx="5179663" cy="2366220"/>
          </a:xfrm>
        </p:grpSpPr>
        <p:grpSp>
          <p:nvGrpSpPr>
            <p:cNvPr id="72" name="Group 71"/>
            <p:cNvGrpSpPr/>
            <p:nvPr/>
          </p:nvGrpSpPr>
          <p:grpSpPr>
            <a:xfrm>
              <a:off x="2604259" y="2587630"/>
              <a:ext cx="5179663" cy="2366220"/>
              <a:chOff x="5689204" y="3640576"/>
              <a:chExt cx="5179663" cy="2366220"/>
            </a:xfrm>
          </p:grpSpPr>
          <p:sp>
            <p:nvSpPr>
              <p:cNvPr id="74" name="Rectangle 73"/>
              <p:cNvSpPr/>
              <p:nvPr/>
            </p:nvSpPr>
            <p:spPr>
              <a:xfrm>
                <a:off x="5689204" y="3640576"/>
                <a:ext cx="5179663" cy="236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5689204" y="3640576"/>
                <a:ext cx="5179663" cy="2366220"/>
                <a:chOff x="6120668" y="2767828"/>
                <a:chExt cx="5179663" cy="2366220"/>
              </a:xfrm>
            </p:grpSpPr>
            <p:sp>
              <p:nvSpPr>
                <p:cNvPr id="76" name="Rectangle 75"/>
                <p:cNvSpPr/>
                <p:nvPr/>
              </p:nvSpPr>
              <p:spPr>
                <a:xfrm>
                  <a:off x="6468554" y="3551191"/>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solidFill>
                        <a:schemeClr val="tx1"/>
                      </a:solidFill>
                    </a:rPr>
                    <a:t>Prev</a:t>
                  </a:r>
                  <a:r>
                    <a:rPr lang="en-US" sz="1600" dirty="0" smtClean="0">
                      <a:solidFill>
                        <a:schemeClr val="tx1"/>
                      </a:solidFill>
                    </a:rPr>
                    <a:t> Total:			0.41</a:t>
                  </a:r>
                  <a:endParaRPr lang="en-US" sz="1600" dirty="0">
                    <a:solidFill>
                      <a:schemeClr val="tx1"/>
                    </a:solidFill>
                  </a:endParaRPr>
                </a:p>
              </p:txBody>
            </p:sp>
            <p:sp>
              <p:nvSpPr>
                <p:cNvPr id="77" name="TextBox 76"/>
                <p:cNvSpPr txBox="1"/>
                <p:nvPr/>
              </p:nvSpPr>
              <p:spPr>
                <a:xfrm>
                  <a:off x="6120668" y="2767828"/>
                  <a:ext cx="5179663" cy="584775"/>
                </a:xfrm>
                <a:prstGeom prst="rect">
                  <a:avLst/>
                </a:prstGeom>
                <a:noFill/>
              </p:spPr>
              <p:txBody>
                <a:bodyPr wrap="square" lIns="0" rtlCol="0">
                  <a:spAutoFit/>
                </a:bodyPr>
                <a:lstStyle/>
                <a:p>
                  <a:r>
                    <a:rPr lang="en-US" sz="1600" dirty="0" smtClean="0"/>
                    <a:t>Add the cost of the next item below to the previous total.</a:t>
                  </a:r>
                </a:p>
                <a:p>
                  <a:r>
                    <a:rPr lang="en-US" sz="1600" dirty="0" smtClean="0"/>
                    <a:t>Do not type in the dollar sign (3 of 10).</a:t>
                  </a:r>
                  <a:endParaRPr lang="en-US" sz="1600" dirty="0"/>
                </a:p>
              </p:txBody>
            </p:sp>
            <p:grpSp>
              <p:nvGrpSpPr>
                <p:cNvPr id="78" name="Group 77"/>
                <p:cNvGrpSpPr/>
                <p:nvPr/>
              </p:nvGrpSpPr>
              <p:grpSpPr>
                <a:xfrm>
                  <a:off x="6120668" y="4114020"/>
                  <a:ext cx="4018186" cy="457200"/>
                  <a:chOff x="5946725" y="3670095"/>
                  <a:chExt cx="4018186" cy="457200"/>
                </a:xfrm>
              </p:grpSpPr>
              <p:sp>
                <p:nvSpPr>
                  <p:cNvPr id="83" name="Rectangle 82"/>
                  <p:cNvSpPr/>
                  <p:nvPr/>
                </p:nvSpPr>
                <p:spPr>
                  <a:xfrm>
                    <a:off x="6294611" y="3670095"/>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New Item:	</a:t>
                    </a:r>
                    <a:r>
                      <a:rPr lang="en-US" sz="1600" dirty="0" smtClean="0">
                        <a:solidFill>
                          <a:schemeClr val="bg1">
                            <a:lumMod val="65000"/>
                          </a:schemeClr>
                        </a:solidFill>
                      </a:rPr>
                      <a:t>		</a:t>
                    </a:r>
                    <a:endParaRPr lang="en-US" sz="1600" dirty="0">
                      <a:solidFill>
                        <a:schemeClr val="bg1">
                          <a:lumMod val="65000"/>
                        </a:schemeClr>
                      </a:solidFill>
                    </a:endParaRPr>
                  </a:p>
                </p:txBody>
              </p:sp>
              <p:sp>
                <p:nvSpPr>
                  <p:cNvPr id="84" name="TextBox 83"/>
                  <p:cNvSpPr txBox="1"/>
                  <p:nvPr/>
                </p:nvSpPr>
                <p:spPr>
                  <a:xfrm>
                    <a:off x="5946725" y="3713263"/>
                    <a:ext cx="289371" cy="369332"/>
                  </a:xfrm>
                  <a:prstGeom prst="rect">
                    <a:avLst/>
                  </a:prstGeom>
                  <a:noFill/>
                </p:spPr>
                <p:txBody>
                  <a:bodyPr wrap="square" rtlCol="0">
                    <a:spAutoFit/>
                  </a:bodyPr>
                  <a:lstStyle/>
                  <a:p>
                    <a:r>
                      <a:rPr lang="en-US" b="1" dirty="0" smtClean="0"/>
                      <a:t>+</a:t>
                    </a:r>
                    <a:endParaRPr lang="en-US" b="1" dirty="0"/>
                  </a:p>
                </p:txBody>
              </p:sp>
            </p:grpSp>
            <p:grpSp>
              <p:nvGrpSpPr>
                <p:cNvPr id="79" name="Group 78"/>
                <p:cNvGrpSpPr/>
                <p:nvPr/>
              </p:nvGrpSpPr>
              <p:grpSpPr>
                <a:xfrm>
                  <a:off x="6120668" y="4676848"/>
                  <a:ext cx="4018186" cy="457200"/>
                  <a:chOff x="5946725" y="4224330"/>
                  <a:chExt cx="4018186" cy="457200"/>
                </a:xfrm>
              </p:grpSpPr>
              <p:sp>
                <p:nvSpPr>
                  <p:cNvPr id="80" name="Rectangle 79"/>
                  <p:cNvSpPr/>
                  <p:nvPr/>
                </p:nvSpPr>
                <p:spPr>
                  <a:xfrm>
                    <a:off x="6294611" y="4224330"/>
                    <a:ext cx="3670300" cy="45720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Total:</a:t>
                    </a:r>
                    <a:endParaRPr lang="en-US" sz="1600" dirty="0">
                      <a:solidFill>
                        <a:schemeClr val="tx1"/>
                      </a:solidFill>
                    </a:endParaRPr>
                  </a:p>
                </p:txBody>
              </p:sp>
              <p:sp>
                <p:nvSpPr>
                  <p:cNvPr id="81" name="Rectangle 80"/>
                  <p:cNvSpPr/>
                  <p:nvPr/>
                </p:nvSpPr>
                <p:spPr>
                  <a:xfrm>
                    <a:off x="8864600" y="4280429"/>
                    <a:ext cx="897111" cy="345002"/>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1">
                            <a:lumMod val="65000"/>
                          </a:schemeClr>
                        </a:solidFill>
                      </a:rPr>
                      <a:t>Total?</a:t>
                    </a:r>
                    <a:endParaRPr lang="en-US" sz="1600" dirty="0">
                      <a:solidFill>
                        <a:schemeClr val="bg1">
                          <a:lumMod val="65000"/>
                        </a:schemeClr>
                      </a:solidFill>
                    </a:endParaRPr>
                  </a:p>
                </p:txBody>
              </p:sp>
              <p:sp>
                <p:nvSpPr>
                  <p:cNvPr id="82" name="TextBox 81"/>
                  <p:cNvSpPr txBox="1"/>
                  <p:nvPr/>
                </p:nvSpPr>
                <p:spPr>
                  <a:xfrm>
                    <a:off x="5946725" y="4272590"/>
                    <a:ext cx="289371" cy="369332"/>
                  </a:xfrm>
                  <a:prstGeom prst="rect">
                    <a:avLst/>
                  </a:prstGeom>
                  <a:noFill/>
                </p:spPr>
                <p:txBody>
                  <a:bodyPr wrap="square" rtlCol="0">
                    <a:spAutoFit/>
                  </a:bodyPr>
                  <a:lstStyle/>
                  <a:p>
                    <a:r>
                      <a:rPr lang="en-US" b="1" dirty="0"/>
                      <a:t>=</a:t>
                    </a:r>
                  </a:p>
                </p:txBody>
              </p:sp>
            </p:grpSp>
          </p:grpSp>
        </p:grpSp>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136" y="4038212"/>
              <a:ext cx="2551176" cy="246888"/>
            </a:xfrm>
            <a:prstGeom prst="rect">
              <a:avLst/>
            </a:prstGeom>
            <a:ln>
              <a:solidFill>
                <a:schemeClr val="bg1">
                  <a:lumMod val="85000"/>
                </a:schemeClr>
              </a:solidFill>
            </a:ln>
          </p:spPr>
        </p:pic>
      </p:grpSp>
      <p:sp>
        <p:nvSpPr>
          <p:cNvPr id="85" name="Text Placeholder 4"/>
          <p:cNvSpPr txBox="1">
            <a:spLocks/>
          </p:cNvSpPr>
          <p:nvPr/>
        </p:nvSpPr>
        <p:spPr>
          <a:xfrm>
            <a:off x="5299215" y="3301151"/>
            <a:ext cx="1894176" cy="338328"/>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accent1"/>
                </a:solidFill>
              </a:rPr>
              <a:t>Microtasks</a:t>
            </a:r>
            <a:endParaRPr lang="en-US" sz="2000" dirty="0">
              <a:solidFill>
                <a:schemeClr val="accent1"/>
              </a:solidFill>
            </a:endParaRPr>
          </a:p>
        </p:txBody>
      </p:sp>
    </p:spTree>
    <p:extLst>
      <p:ext uri="{BB962C8B-B14F-4D97-AF65-F5344CB8AC3E}">
        <p14:creationId xmlns:p14="http://schemas.microsoft.com/office/powerpoint/2010/main" val="171159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8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rotWithShape="1">
          <a:blip r:embed="rId3" cstate="print">
            <a:extLst>
              <a:ext uri="{28A0092B-C50C-407E-A947-70E740481C1C}">
                <a14:useLocalDpi xmlns:a14="http://schemas.microsoft.com/office/drawing/2010/main" val="0"/>
              </a:ext>
            </a:extLst>
          </a:blip>
          <a:srcRect t="6004"/>
          <a:stretch/>
        </p:blipFill>
        <p:spPr>
          <a:xfrm>
            <a:off x="176807" y="1420009"/>
            <a:ext cx="11838386" cy="4292134"/>
          </a:xfrm>
          <a:ln w="12700">
            <a:solidFill>
              <a:schemeClr val="bg1">
                <a:lumMod val="50000"/>
              </a:schemeClr>
            </a:solidFill>
          </a:ln>
        </p:spPr>
      </p:pic>
      <p:sp>
        <p:nvSpPr>
          <p:cNvPr id="5" name="Text Placeholder 4"/>
          <p:cNvSpPr txBox="1">
            <a:spLocks/>
          </p:cNvSpPr>
          <p:nvPr/>
        </p:nvSpPr>
        <p:spPr>
          <a:xfrm>
            <a:off x="935915" y="976188"/>
            <a:ext cx="1894176" cy="336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smtClean="0">
                <a:solidFill>
                  <a:schemeClr val="accent2"/>
                </a:solidFill>
              </a:rPr>
              <a:t>Macrotask</a:t>
            </a:r>
            <a:endParaRPr lang="en-US" sz="2000" dirty="0">
              <a:solidFill>
                <a:schemeClr val="accent2"/>
              </a:solidFill>
            </a:endParaRPr>
          </a:p>
        </p:txBody>
      </p:sp>
      <p:sp>
        <p:nvSpPr>
          <p:cNvPr id="7" name="Text Placeholder 4"/>
          <p:cNvSpPr txBox="1">
            <a:spLocks/>
          </p:cNvSpPr>
          <p:nvPr/>
        </p:nvSpPr>
        <p:spPr>
          <a:xfrm>
            <a:off x="6755253" y="976188"/>
            <a:ext cx="1894176" cy="336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chemeClr val="accent1"/>
                </a:solidFill>
              </a:rPr>
              <a:t>Microtasks</a:t>
            </a:r>
            <a:endParaRPr lang="en-US" sz="2000" dirty="0">
              <a:solidFill>
                <a:schemeClr val="accent1"/>
              </a:solidFill>
            </a:endParaRPr>
          </a:p>
        </p:txBody>
      </p:sp>
      <p:sp>
        <p:nvSpPr>
          <p:cNvPr id="3" name="Explosion 1 2"/>
          <p:cNvSpPr/>
          <p:nvPr/>
        </p:nvSpPr>
        <p:spPr>
          <a:xfrm rot="20867972">
            <a:off x="6508376" y="1645921"/>
            <a:ext cx="817582" cy="849854"/>
          </a:xfrm>
          <a:prstGeom prst="irregularSeal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t>77%</a:t>
            </a:r>
            <a:endParaRPr lang="en-US" dirty="0"/>
          </a:p>
        </p:txBody>
      </p:sp>
    </p:spTree>
    <p:extLst>
      <p:ext uri="{BB962C8B-B14F-4D97-AF65-F5344CB8AC3E}">
        <p14:creationId xmlns:p14="http://schemas.microsoft.com/office/powerpoint/2010/main" val="26891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Microtasking Leads to Fewer Errors</a:t>
            </a:r>
            <a:endParaRPr lang="en-US" dirty="0">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9756502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089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5"/>
          <p:cNvGraphicFramePr>
            <a:graphicFrameLocks/>
          </p:cNvGraphicFramePr>
          <p:nvPr>
            <p:extLst>
              <p:ext uri="{D42A27DB-BD31-4B8C-83A1-F6EECF244321}">
                <p14:modId xmlns:p14="http://schemas.microsoft.com/office/powerpoint/2010/main" val="121362004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4741432" y="2206183"/>
            <a:ext cx="3404796" cy="2451006"/>
            <a:chOff x="182880" y="1825625"/>
            <a:chExt cx="3404796" cy="2451006"/>
          </a:xfrm>
        </p:grpSpPr>
        <p:sp>
          <p:nvSpPr>
            <p:cNvPr id="11" name="Rectangle 10"/>
            <p:cNvSpPr/>
            <p:nvPr/>
          </p:nvSpPr>
          <p:spPr>
            <a:xfrm>
              <a:off x="182880" y="1825625"/>
              <a:ext cx="3404796" cy="2451006"/>
            </a:xfrm>
            <a:prstGeom prst="rect">
              <a:avLst/>
            </a:prstGeom>
            <a:solidFill>
              <a:srgbClr val="FDFDFD"/>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91440" rIns="274320" rtlCol="0" anchor="ctr"/>
            <a:lstStyle/>
            <a:p>
              <a:r>
                <a:rPr lang="en-US" sz="1400" dirty="0" smtClean="0">
                  <a:solidFill>
                    <a:schemeClr val="tx1"/>
                  </a:solidFill>
                  <a:cs typeface="Segoe UI" panose="020B0502040204020203" pitchFamily="34" charset="0"/>
                </a:rPr>
                <a:t>What is…</a:t>
              </a:r>
            </a:p>
            <a:p>
              <a:pPr algn="ctr"/>
              <a:endParaRPr lang="en-US" sz="1400" dirty="0">
                <a:solidFill>
                  <a:schemeClr val="tx1"/>
                </a:solidFill>
                <a:cs typeface="Segoe UI" panose="020B0502040204020203" pitchFamily="34" charset="0"/>
              </a:endParaRPr>
            </a:p>
            <a:p>
              <a:pPr algn="ctr"/>
              <a:r>
                <a:rPr lang="en-US" sz="1400" dirty="0" smtClean="0">
                  <a:solidFill>
                    <a:schemeClr val="tx1"/>
                  </a:solidFill>
                  <a:cs typeface="Segoe UI" panose="020B0502040204020203" pitchFamily="34" charset="0"/>
                </a:rPr>
                <a:t>69 + 79</a:t>
              </a:r>
            </a:p>
            <a:p>
              <a:pPr algn="ctr"/>
              <a:endParaRPr lang="en-US" sz="600" dirty="0">
                <a:solidFill>
                  <a:schemeClr val="tx1"/>
                </a:solidFill>
                <a:cs typeface="Segoe UI" panose="020B0502040204020203" pitchFamily="34" charset="0"/>
              </a:endParaRPr>
            </a:p>
            <a:p>
              <a:r>
                <a:rPr lang="en-US" sz="1400" dirty="0">
                  <a:solidFill>
                    <a:schemeClr val="tx1"/>
                  </a:solidFill>
                  <a:cs typeface="Segoe UI" panose="020B0502040204020203" pitchFamily="34" charset="0"/>
                </a:rPr>
                <a:t> </a:t>
              </a:r>
              <a:r>
                <a:rPr lang="en-US" sz="1400" dirty="0" smtClean="0">
                  <a:solidFill>
                    <a:schemeClr val="tx1"/>
                  </a:solidFill>
                  <a:cs typeface="Segoe UI" panose="020B0502040204020203" pitchFamily="34"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o</a:t>
              </a:r>
              <a:r>
                <a:rPr lang="en-US" sz="1400" dirty="0" smtClean="0">
                  <a:solidFill>
                    <a:schemeClr val="tx1"/>
                  </a:solidFill>
                  <a:cs typeface="Segoe UI" panose="020B0502040204020203" pitchFamily="34" charset="0"/>
                </a:rPr>
                <a:t>  149</a:t>
              </a:r>
            </a:p>
            <a:p>
              <a:r>
                <a:rPr lang="en-US" sz="1400" dirty="0">
                  <a:solidFill>
                    <a:schemeClr val="tx1"/>
                  </a:solidFill>
                  <a:cs typeface="Segoe UI" panose="020B0502040204020203" pitchFamily="34" charset="0"/>
                </a:rPr>
                <a:t> </a:t>
              </a:r>
              <a:r>
                <a:rPr lang="en-US" sz="1400" dirty="0" smtClean="0">
                  <a:solidFill>
                    <a:schemeClr val="tx1"/>
                  </a:solidFill>
                  <a:cs typeface="Segoe UI" panose="020B0502040204020203" pitchFamily="34"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o</a:t>
              </a:r>
              <a:r>
                <a:rPr lang="en-US" sz="1400" dirty="0" smtClean="0">
                  <a:solidFill>
                    <a:schemeClr val="tx1"/>
                  </a:solidFill>
                  <a:cs typeface="Segoe UI" panose="020B0502040204020203" pitchFamily="34" charset="0"/>
                </a:rPr>
                <a:t>  168</a:t>
              </a:r>
            </a:p>
            <a:p>
              <a:r>
                <a:rPr lang="en-US" sz="1400" dirty="0" smtClean="0">
                  <a:solidFill>
                    <a:schemeClr val="tx1"/>
                  </a:solidFill>
                  <a:cs typeface="Segoe UI" panose="020B0502040204020203" pitchFamily="34"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o</a:t>
              </a:r>
              <a:r>
                <a:rPr lang="en-US" sz="1400" dirty="0" smtClean="0">
                  <a:solidFill>
                    <a:schemeClr val="tx1"/>
                  </a:solidFill>
                  <a:cs typeface="Segoe UI" panose="020B0502040204020203" pitchFamily="34" charset="0"/>
                </a:rPr>
                <a:t>  147</a:t>
              </a:r>
            </a:p>
            <a:p>
              <a:r>
                <a:rPr lang="en-US" sz="1400" dirty="0" smtClean="0">
                  <a:solidFill>
                    <a:schemeClr val="tx1"/>
                  </a:solidFill>
                  <a:cs typeface="Segoe UI" panose="020B0502040204020203" pitchFamily="34"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o</a:t>
              </a:r>
              <a:r>
                <a:rPr lang="en-US" sz="1400" dirty="0" smtClean="0">
                  <a:solidFill>
                    <a:schemeClr val="tx1"/>
                  </a:solidFill>
                  <a:cs typeface="Segoe UI" panose="020B0502040204020203" pitchFamily="34" charset="0"/>
                </a:rPr>
                <a:t>  148</a:t>
              </a:r>
            </a:p>
            <a:p>
              <a:r>
                <a:rPr lang="en-US" sz="1400" dirty="0" smtClean="0">
                  <a:solidFill>
                    <a:schemeClr val="tx1"/>
                  </a:solidFill>
                  <a:cs typeface="Segoe UI" panose="020B0502040204020203" pitchFamily="34"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o</a:t>
              </a:r>
              <a:r>
                <a:rPr lang="en-US" sz="1400" dirty="0" smtClean="0">
                  <a:solidFill>
                    <a:schemeClr val="tx1"/>
                  </a:solidFill>
                  <a:cs typeface="Segoe UI" panose="020B0502040204020203" pitchFamily="34" charset="0"/>
                </a:rPr>
                <a:t>  138</a:t>
              </a:r>
            </a:p>
            <a:p>
              <a:endParaRPr lang="en-US" sz="2000" dirty="0" smtClean="0">
                <a:solidFill>
                  <a:schemeClr val="tx1"/>
                </a:solidFill>
                <a:cs typeface="Segoe UI" panose="020B0502040204020203" pitchFamily="34" charset="0"/>
              </a:endParaRPr>
            </a:p>
            <a:p>
              <a:endParaRPr lang="en-US" sz="1200" dirty="0" smtClean="0">
                <a:solidFill>
                  <a:schemeClr val="tx1"/>
                </a:solidFill>
                <a:cs typeface="Segoe UI" panose="020B0502040204020203" pitchFamily="34" charset="0"/>
              </a:endParaRPr>
            </a:p>
          </p:txBody>
        </p:sp>
        <p:cxnSp>
          <p:nvCxnSpPr>
            <p:cNvPr id="12" name="Straight Connector 11"/>
            <p:cNvCxnSpPr/>
            <p:nvPr/>
          </p:nvCxnSpPr>
          <p:spPr>
            <a:xfrm>
              <a:off x="182880" y="2205318"/>
              <a:ext cx="34015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82880" y="3810002"/>
              <a:ext cx="34015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525363" y="3908615"/>
              <a:ext cx="917088" cy="2796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Continue</a:t>
              </a:r>
              <a:endParaRPr lang="en-US" sz="1400" dirty="0"/>
            </a:p>
          </p:txBody>
        </p:sp>
      </p:grpSp>
      <p:sp>
        <p:nvSpPr>
          <p:cNvPr id="7" name="Rectangle 6"/>
          <p:cNvSpPr/>
          <p:nvPr/>
        </p:nvSpPr>
        <p:spPr>
          <a:xfrm>
            <a:off x="710005" y="1506070"/>
            <a:ext cx="10983557" cy="4948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Microtasking Takes Longer</a:t>
            </a:r>
            <a:endParaRPr lang="en-US" dirty="0">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6526893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8260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6"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Microtasking Handles Interruptions</a:t>
            </a:r>
            <a:endParaRPr lang="en-US" dirty="0">
              <a:latin typeface="Segoe UI" panose="020B0502040204020203" pitchFamily="34" charset="0"/>
              <a:cs typeface="Segoe UI" panose="020B0502040204020203"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8523424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5"/>
          <p:cNvGraphicFramePr>
            <a:graphicFrameLocks/>
          </p:cNvGraphicFramePr>
          <p:nvPr>
            <p:extLst>
              <p:ext uri="{D42A27DB-BD31-4B8C-83A1-F6EECF244321}">
                <p14:modId xmlns:p14="http://schemas.microsoft.com/office/powerpoint/2010/main" val="288328439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p:cNvCxnSpPr/>
          <p:nvPr/>
        </p:nvCxnSpPr>
        <p:spPr>
          <a:xfrm flipH="1">
            <a:off x="3872752" y="3550024"/>
            <a:ext cx="5120640" cy="10758"/>
          </a:xfrm>
          <a:prstGeom prst="line">
            <a:avLst/>
          </a:prstGeom>
          <a:ln w="19050">
            <a:solidFill>
              <a:schemeClr val="accent2"/>
            </a:solidFill>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H="1">
            <a:off x="5057886" y="3218329"/>
            <a:ext cx="5120640" cy="10758"/>
          </a:xfrm>
          <a:prstGeom prst="line">
            <a:avLst/>
          </a:prstGeom>
          <a:ln w="19050">
            <a:solidFill>
              <a:schemeClr val="accent1"/>
            </a:solidFill>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6595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528" y="860"/>
            <a:ext cx="12188944" cy="6856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custData r:id="rId1"/>
      <p:tags r:id="rId2"/>
    </p:custDataLst>
    <p:extLst>
      <p:ext uri="{BB962C8B-B14F-4D97-AF65-F5344CB8AC3E}">
        <p14:creationId xmlns:p14="http://schemas.microsoft.com/office/powerpoint/2010/main" val="378260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4500" y="2178171"/>
            <a:ext cx="7937500" cy="3295985"/>
          </a:xfrm>
          <a:prstGeom prst="rect">
            <a:avLst/>
          </a:prstGeom>
        </p:spPr>
      </p:pic>
      <p:sp>
        <p:nvSpPr>
          <p:cNvPr id="2" name="Title 1"/>
          <p:cNvSpPr>
            <a:spLocks noGrp="1"/>
          </p:cNvSpPr>
          <p:nvPr>
            <p:ph type="title"/>
          </p:nvPr>
        </p:nvSpPr>
        <p:spPr/>
        <p:txBody>
          <a:bodyPr/>
          <a:lstStyle/>
          <a:p>
            <a:r>
              <a:rPr lang="en-US" dirty="0" err="1" smtClean="0">
                <a:latin typeface="Segoe UI" panose="020B0502040204020203" pitchFamily="34" charset="0"/>
                <a:cs typeface="Segoe UI" panose="020B0502040204020203" pitchFamily="34" charset="0"/>
              </a:rPr>
              <a:t>WearWrite</a:t>
            </a: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2178171"/>
            <a:ext cx="4254500" cy="3295985"/>
          </a:xfrm>
          <a:prstGeom prst="rect">
            <a:avLst/>
          </a:prstGeom>
        </p:spPr>
      </p:pic>
    </p:spTree>
    <p:extLst>
      <p:ext uri="{BB962C8B-B14F-4D97-AF65-F5344CB8AC3E}">
        <p14:creationId xmlns:p14="http://schemas.microsoft.com/office/powerpoint/2010/main" val="212545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32" y="292100"/>
            <a:ext cx="4847936" cy="6273800"/>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87662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solidFill>
                  <a:schemeClr val="accent1"/>
                </a:solidFill>
                <a:latin typeface="Segoe UI" panose="020B0502040204020203" pitchFamily="34" charset="0"/>
                <a:cs typeface="Segoe UI" panose="020B0502040204020203" pitchFamily="34" charset="0"/>
              </a:rPr>
              <a:t>t</a:t>
            </a:r>
            <a:r>
              <a:rPr lang="en-US" sz="8000" dirty="0" smtClean="0">
                <a:solidFill>
                  <a:schemeClr val="accent1"/>
                </a:solidFill>
                <a:latin typeface="Segoe UI" panose="020B0502040204020203" pitchFamily="34" charset="0"/>
                <a:cs typeface="Segoe UI" panose="020B0502040204020203" pitchFamily="34" charset="0"/>
              </a:rPr>
              <a:t>ask sharing </a:t>
            </a:r>
            <a:r>
              <a:rPr lang="en-US" dirty="0">
                <a:solidFill>
                  <a:schemeClr val="accent1"/>
                </a:solidFill>
                <a:latin typeface="Segoe UI" panose="020B0502040204020203" pitchFamily="34" charset="0"/>
                <a:cs typeface="Segoe UI" panose="020B0502040204020203" pitchFamily="34" charset="0"/>
              </a:rPr>
              <a:t>–</a:t>
            </a:r>
            <a:r>
              <a:rPr lang="en-US" dirty="0">
                <a:solidFill>
                  <a:srgbClr val="00B0F0"/>
                </a:solidFill>
                <a:latin typeface="Segoe UI" panose="020B0502040204020203" pitchFamily="34" charset="0"/>
                <a:cs typeface="Segoe UI" panose="020B0502040204020203" pitchFamily="34" charset="0"/>
              </a:rPr>
              <a:t/>
            </a:r>
            <a:br>
              <a:rPr lang="en-US" dirty="0">
                <a:solidFill>
                  <a:srgbClr val="00B0F0"/>
                </a:solidFill>
                <a:latin typeface="Segoe UI" panose="020B0502040204020203" pitchFamily="34" charset="0"/>
                <a:cs typeface="Segoe UI" panose="020B0502040204020203" pitchFamily="34" charset="0"/>
              </a:rPr>
            </a:br>
            <a:r>
              <a:rPr lang="en-US" dirty="0" smtClean="0">
                <a:solidFill>
                  <a:srgbClr val="215B7F"/>
                </a:solidFill>
                <a:latin typeface="Segoe UI" panose="020B0502040204020203" pitchFamily="34" charset="0"/>
                <a:cs typeface="Segoe UI" panose="020B0502040204020203" pitchFamily="34" charset="0"/>
              </a:rPr>
              <a:t>get microtasks to right person</a:t>
            </a:r>
            <a:endParaRPr lang="en-US" dirty="0">
              <a:solidFill>
                <a:srgbClr val="215B7F"/>
              </a:solidFill>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p:txBody>
          <a:bodyPr/>
          <a:lstStyle/>
          <a:p>
            <a:r>
              <a:rPr lang="en-US" i="1" dirty="0" smtClean="0">
                <a:latin typeface="Segoe UI" panose="020B0502040204020203" pitchFamily="34" charset="0"/>
                <a:cs typeface="Segoe UI" panose="020B0502040204020203" pitchFamily="34" charset="0"/>
              </a:rPr>
              <a:t>Breaking a task down reduces the </a:t>
            </a:r>
            <a:r>
              <a:rPr lang="en-US" i="1" dirty="0">
                <a:latin typeface="Segoe UI" panose="020B0502040204020203" pitchFamily="34" charset="0"/>
                <a:cs typeface="Segoe UI" panose="020B0502040204020203" pitchFamily="34" charset="0"/>
              </a:rPr>
              <a:t>overhead in collaborating with </a:t>
            </a:r>
            <a:r>
              <a:rPr lang="en-US" i="1" dirty="0" smtClean="0">
                <a:latin typeface="Segoe UI" panose="020B0502040204020203" pitchFamily="34" charset="0"/>
                <a:cs typeface="Segoe UI" panose="020B0502040204020203" pitchFamily="34" charset="0"/>
              </a:rPr>
              <a:t>colleagues and the crowd because individual microtasks can be allocated to different people.</a:t>
            </a:r>
            <a:endParaRPr lang="en-US" i="1" dirty="0">
              <a:latin typeface="Segoe UI" panose="020B0502040204020203" pitchFamily="34" charset="0"/>
              <a:cs typeface="Segoe UI" panose="020B0502040204020203" pitchFamily="34" charset="0"/>
            </a:endParaRPr>
          </a:p>
        </p:txBody>
      </p:sp>
    </p:spTree>
    <p:custDataLst>
      <p:custData r:id="rId1"/>
      <p:tags r:id="rId2"/>
    </p:custDataLst>
    <p:extLst>
      <p:ext uri="{BB962C8B-B14F-4D97-AF65-F5344CB8AC3E}">
        <p14:creationId xmlns:p14="http://schemas.microsoft.com/office/powerpoint/2010/main" val="209560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54500" y="3319075"/>
            <a:ext cx="7937500" cy="329598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0" y="3319075"/>
            <a:ext cx="4254500" cy="3295985"/>
          </a:xfrm>
          <a:prstGeom prst="rect">
            <a:avLst/>
          </a:prstGeom>
        </p:spPr>
      </p:pic>
      <p:pic>
        <p:nvPicPr>
          <p:cNvPr id="10"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524" y="498"/>
            <a:ext cx="12188952" cy="6857005"/>
          </a:xfrm>
          <a:prstGeom prst="rect">
            <a:avLst/>
          </a:prstGeom>
          <a:noFill/>
          <a:ln>
            <a:noFill/>
          </a:ln>
        </p:spPr>
      </p:pic>
      <p:grpSp>
        <p:nvGrpSpPr>
          <p:cNvPr id="6" name="Group 5"/>
          <p:cNvGrpSpPr/>
          <p:nvPr/>
        </p:nvGrpSpPr>
        <p:grpSpPr>
          <a:xfrm>
            <a:off x="0" y="3461863"/>
            <a:ext cx="4206823" cy="2809071"/>
            <a:chOff x="5543667" y="2258007"/>
            <a:chExt cx="4206823" cy="2809071"/>
          </a:xfrm>
        </p:grpSpPr>
        <p:sp>
          <p:nvSpPr>
            <p:cNvPr id="7" name="Rectangle 6"/>
            <p:cNvSpPr/>
            <p:nvPr/>
          </p:nvSpPr>
          <p:spPr>
            <a:xfrm>
              <a:off x="8136291" y="3027783"/>
              <a:ext cx="1539551" cy="1390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43667" y="2258007"/>
              <a:ext cx="3945566" cy="2754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543667" y="2258563"/>
              <a:ext cx="4206823" cy="2808515"/>
            </a:xfrm>
            <a:prstGeom prst="rect">
              <a:avLst/>
            </a:prstGeom>
            <a:noFill/>
            <a:ln>
              <a:noFill/>
            </a:ln>
          </p:spPr>
        </p:pic>
      </p:grpSp>
      <p:pic>
        <p:nvPicPr>
          <p:cNvPr id="11" name="Content Placeholder 3"/>
          <p:cNvPicPr>
            <a:picLocks/>
          </p:cNvPicPr>
          <p:nvPr/>
        </p:nvPicPr>
        <p:blipFill rotWithShape="1">
          <a:blip r:embed="rId7" cstate="print">
            <a:extLst>
              <a:ext uri="{28A0092B-C50C-407E-A947-70E740481C1C}">
                <a14:useLocalDpi xmlns:a14="http://schemas.microsoft.com/office/drawing/2010/main" val="0"/>
              </a:ext>
            </a:extLst>
          </a:blip>
          <a:srcRect t="1557" b="2492"/>
          <a:stretch/>
        </p:blipFill>
        <p:spPr bwMode="auto">
          <a:xfrm>
            <a:off x="5443756" y="588475"/>
            <a:ext cx="4614645" cy="3872611"/>
          </a:xfrm>
          <a:prstGeom prst="rect">
            <a:avLst/>
          </a:prstGeom>
          <a:noFill/>
          <a:ln>
            <a:noFill/>
          </a:ln>
          <a:extLst>
            <a:ext uri="{53640926-AAD7-44d8-BBD7-CCE9431645EC}">
              <a14:shadowObscure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058401" y="3041964"/>
            <a:ext cx="1658033" cy="3053491"/>
          </a:xfrm>
          <a:prstGeom prst="rect">
            <a:avLst/>
          </a:prstGeom>
          <a:noFill/>
          <a:ln>
            <a:noFill/>
          </a:ln>
        </p:spPr>
      </p:pic>
    </p:spTree>
    <p:extLst>
      <p:ext uri="{BB962C8B-B14F-4D97-AF65-F5344CB8AC3E}">
        <p14:creationId xmlns:p14="http://schemas.microsoft.com/office/powerpoint/2010/main" val="12358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chemeClr val="accent1"/>
                </a:solidFill>
                <a:latin typeface="Segoe UI" panose="020B0502040204020203" pitchFamily="34" charset="0"/>
                <a:cs typeface="Segoe UI" panose="020B0502040204020203" pitchFamily="34" charset="0"/>
              </a:rPr>
              <a:t>Guessing</a:t>
            </a:r>
            <a:r>
              <a:rPr lang="en-US" dirty="0" smtClean="0">
                <a:latin typeface="Segoe UI" panose="020B0502040204020203" pitchFamily="34" charset="0"/>
                <a:cs typeface="Segoe UI" panose="020B0502040204020203" pitchFamily="34" charset="0"/>
              </a:rPr>
              <a:t> from Examples</a:t>
            </a:r>
            <a:endParaRPr lang="en-US" dirty="0">
              <a:solidFill>
                <a:schemeClr val="accent2"/>
              </a:solidFill>
              <a:latin typeface="Segoe UI" panose="020B0502040204020203" pitchFamily="34" charset="0"/>
              <a:cs typeface="Segoe UI" panose="020B0502040204020203" pitchFamily="34" charset="0"/>
            </a:endParaRPr>
          </a:p>
        </p:txBody>
      </p:sp>
      <p:pic>
        <p:nvPicPr>
          <p:cNvPr id="7" name="Picture 6" descr="Sleek, brushed metal salt and pepper grinders on a charger." title="Salt Shaker 1"/>
          <p:cNvPicPr/>
          <p:nvPr/>
        </p:nvPicPr>
        <p:blipFill rotWithShape="1">
          <a:blip r:embed="rId3" cstate="print">
            <a:extLst>
              <a:ext uri="{28A0092B-C50C-407E-A947-70E740481C1C}">
                <a14:useLocalDpi xmlns:a14="http://schemas.microsoft.com/office/drawing/2010/main" val="0"/>
              </a:ext>
            </a:extLst>
          </a:blip>
          <a:srcRect l="-5015" r="-610"/>
          <a:stretch/>
        </p:blipFill>
        <p:spPr bwMode="auto">
          <a:xfrm>
            <a:off x="2019300" y="2209800"/>
            <a:ext cx="1828800" cy="1828800"/>
          </a:xfrm>
          <a:prstGeom prst="rect">
            <a:avLst/>
          </a:prstGeom>
          <a:noFill/>
          <a:ln>
            <a:noFill/>
          </a:ln>
          <a:extLst>
            <a:ext uri="{53640926-AAD7-44D8-BBD7-CCE9431645EC}">
              <a14:shadowObscured xmlns:a14="http://schemas.microsoft.com/office/drawing/2010/main"/>
            </a:ext>
          </a:extLst>
        </p:spPr>
      </p:pic>
      <p:pic>
        <p:nvPicPr>
          <p:cNvPr id="8" name="Picture 7" descr="Salt shaker that resembles two kissing figures." title="Salt shaker 2"/>
          <p:cNvPicPr/>
          <p:nvPr/>
        </p:nvPicPr>
        <p:blipFill rotWithShape="1">
          <a:blip r:embed="rId4" cstate="print">
            <a:extLst>
              <a:ext uri="{28A0092B-C50C-407E-A947-70E740481C1C}">
                <a14:useLocalDpi xmlns:a14="http://schemas.microsoft.com/office/drawing/2010/main" val="0"/>
              </a:ext>
            </a:extLst>
          </a:blip>
          <a:srcRect/>
          <a:stretch/>
        </p:blipFill>
        <p:spPr bwMode="auto">
          <a:xfrm>
            <a:off x="4127500" y="2209800"/>
            <a:ext cx="1828800" cy="1828800"/>
          </a:xfrm>
          <a:prstGeom prst="rect">
            <a:avLst/>
          </a:prstGeom>
          <a:noFill/>
          <a:ln>
            <a:noFill/>
          </a:ln>
          <a:extLst>
            <a:ext uri="{53640926-AAD7-44D8-BBD7-CCE9431645EC}">
              <a14:shadowObscured xmlns:a14="http://schemas.microsoft.com/office/drawing/2010/main"/>
            </a:ext>
          </a:extLst>
        </p:spPr>
      </p:pic>
      <p:pic>
        <p:nvPicPr>
          <p:cNvPr id="9" name="Picture 8" descr="A salt and pepper shaker set that is brushed metal, although with more traditional styling and than shaker example 1." title="Salt shaker 3"/>
          <p:cNvPicPr/>
          <p:nvPr/>
        </p:nvPicPr>
        <p:blipFill rotWithShape="1">
          <a:blip r:embed="rId5" cstate="print">
            <a:extLst>
              <a:ext uri="{28A0092B-C50C-407E-A947-70E740481C1C}">
                <a14:useLocalDpi xmlns:a14="http://schemas.microsoft.com/office/drawing/2010/main" val="0"/>
              </a:ext>
            </a:extLst>
          </a:blip>
          <a:srcRect/>
          <a:stretch/>
        </p:blipFill>
        <p:spPr bwMode="auto">
          <a:xfrm>
            <a:off x="6235700" y="2209800"/>
            <a:ext cx="1828800" cy="1828800"/>
          </a:xfrm>
          <a:prstGeom prst="rect">
            <a:avLst/>
          </a:prstGeom>
          <a:noFill/>
          <a:ln>
            <a:noFill/>
          </a:ln>
          <a:extLst>
            <a:ext uri="{53640926-AAD7-44D8-BBD7-CCE9431645EC}">
              <a14:shadowObscured xmlns:a14="http://schemas.microsoft.com/office/drawing/2010/main"/>
            </a:ext>
          </a:extLst>
        </p:spPr>
      </p:pic>
      <p:sp>
        <p:nvSpPr>
          <p:cNvPr id="13" name="5-Point Star 12"/>
          <p:cNvSpPr/>
          <p:nvPr/>
        </p:nvSpPr>
        <p:spPr>
          <a:xfrm>
            <a:off x="2796540" y="4206240"/>
            <a:ext cx="274320" cy="274320"/>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523740" y="4206240"/>
            <a:ext cx="1036320" cy="274320"/>
            <a:chOff x="3733800" y="4876800"/>
            <a:chExt cx="1036320" cy="274320"/>
          </a:xfrm>
          <a:solidFill>
            <a:schemeClr val="accent1"/>
          </a:solidFill>
        </p:grpSpPr>
        <p:sp>
          <p:nvSpPr>
            <p:cNvPr id="14" name="5-Point Star 13"/>
            <p:cNvSpPr/>
            <p:nvPr/>
          </p:nvSpPr>
          <p:spPr>
            <a:xfrm>
              <a:off x="3733800" y="4876800"/>
              <a:ext cx="274320" cy="274320"/>
            </a:xfrm>
            <a:prstGeom prst="star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p:nvPr/>
          </p:nvSpPr>
          <p:spPr>
            <a:xfrm>
              <a:off x="3987800" y="4876800"/>
              <a:ext cx="274320" cy="274320"/>
            </a:xfrm>
            <a:prstGeom prst="star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4241800" y="4876800"/>
              <a:ext cx="274320" cy="274320"/>
            </a:xfrm>
            <a:prstGeom prst="star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4495800" y="4876800"/>
              <a:ext cx="274320" cy="274320"/>
            </a:xfrm>
            <a:prstGeom prst="star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6885940" y="4206240"/>
            <a:ext cx="528320" cy="274320"/>
            <a:chOff x="5415280" y="4907280"/>
            <a:chExt cx="528320" cy="274320"/>
          </a:xfrm>
          <a:solidFill>
            <a:schemeClr val="accent1"/>
          </a:solidFill>
        </p:grpSpPr>
        <p:sp>
          <p:nvSpPr>
            <p:cNvPr id="20" name="5-Point Star 19"/>
            <p:cNvSpPr/>
            <p:nvPr/>
          </p:nvSpPr>
          <p:spPr>
            <a:xfrm>
              <a:off x="5415280" y="4907280"/>
              <a:ext cx="274320" cy="274320"/>
            </a:xfrm>
            <a:prstGeom prst="star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p:nvPr/>
          </p:nvSpPr>
          <p:spPr>
            <a:xfrm>
              <a:off x="5669280" y="4907280"/>
              <a:ext cx="274320" cy="274320"/>
            </a:xfrm>
            <a:prstGeom prst="star5">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8343900" y="2209800"/>
            <a:ext cx="1828800" cy="2428220"/>
            <a:chOff x="6819900" y="2209800"/>
            <a:chExt cx="1828800" cy="2428220"/>
          </a:xfrm>
        </p:grpSpPr>
        <p:pic>
          <p:nvPicPr>
            <p:cNvPr id="10" name="Picture 9" descr="A salt and pepper shaker set that resembles two elderly figures kissing." title="Salt Shaker 4"/>
            <p:cNvPicPr/>
            <p:nvPr/>
          </p:nvPicPr>
          <p:blipFill rotWithShape="1">
            <a:blip r:embed="rId6" cstate="print">
              <a:extLst>
                <a:ext uri="{28A0092B-C50C-407E-A947-70E740481C1C}">
                  <a14:useLocalDpi xmlns:a14="http://schemas.microsoft.com/office/drawing/2010/main" val="0"/>
                </a:ext>
              </a:extLst>
            </a:blip>
            <a:srcRect/>
            <a:stretch/>
          </p:blipFill>
          <p:spPr bwMode="auto">
            <a:xfrm>
              <a:off x="6819900" y="2209800"/>
              <a:ext cx="1828800" cy="1828800"/>
            </a:xfrm>
            <a:prstGeom prst="rect">
              <a:avLst/>
            </a:prstGeom>
            <a:noFill/>
            <a:ln>
              <a:noFill/>
            </a:ln>
            <a:extLst>
              <a:ext uri="{53640926-AAD7-44D8-BBD7-CCE9431645EC}">
                <a14:shadowObscured xmlns:a14="http://schemas.microsoft.com/office/drawing/2010/main"/>
              </a:ext>
            </a:extLst>
          </p:spPr>
        </p:pic>
        <p:sp>
          <p:nvSpPr>
            <p:cNvPr id="25" name="TextBox 24"/>
            <p:cNvSpPr txBox="1"/>
            <p:nvPr/>
          </p:nvSpPr>
          <p:spPr>
            <a:xfrm>
              <a:off x="7538720" y="4114800"/>
              <a:ext cx="391160" cy="523220"/>
            </a:xfrm>
            <a:prstGeom prst="rect">
              <a:avLst/>
            </a:prstGeom>
            <a:noFill/>
          </p:spPr>
          <p:txBody>
            <a:bodyPr wrap="square" rtlCol="0">
              <a:spAutoFit/>
            </a:bodyPr>
            <a:lstStyle/>
            <a:p>
              <a:pPr algn="ctr"/>
              <a:r>
                <a:rPr lang="en-US" sz="2800" b="1" dirty="0">
                  <a:solidFill>
                    <a:schemeClr val="accent1"/>
                  </a:solidFill>
                </a:rPr>
                <a:t>?</a:t>
              </a:r>
              <a:endParaRPr lang="en-US" sz="2000" b="1" dirty="0">
                <a:solidFill>
                  <a:schemeClr val="accent1"/>
                </a:solidFill>
              </a:endParaRPr>
            </a:p>
          </p:txBody>
        </p:sp>
      </p:grpSp>
      <p:grpSp>
        <p:nvGrpSpPr>
          <p:cNvPr id="3" name="Group 2"/>
          <p:cNvGrpSpPr/>
          <p:nvPr/>
        </p:nvGrpSpPr>
        <p:grpSpPr>
          <a:xfrm>
            <a:off x="2542540" y="4846320"/>
            <a:ext cx="5125720" cy="914400"/>
            <a:chOff x="1018540" y="4846320"/>
            <a:chExt cx="5125720" cy="914400"/>
          </a:xfrm>
          <a:solidFill>
            <a:schemeClr val="bg2">
              <a:lumMod val="50000"/>
            </a:schemeClr>
          </a:solidFill>
        </p:grpSpPr>
        <p:sp>
          <p:nvSpPr>
            <p:cNvPr id="27" name="5-Point Star 26"/>
            <p:cNvSpPr/>
            <p:nvPr/>
          </p:nvSpPr>
          <p:spPr>
            <a:xfrm>
              <a:off x="1272540" y="4846320"/>
              <a:ext cx="274320" cy="274320"/>
            </a:xfrm>
            <a:prstGeom prst="star5">
              <a:avLst/>
            </a:prstGeom>
            <a:grp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45" name="Group 44"/>
            <p:cNvGrpSpPr/>
            <p:nvPr/>
          </p:nvGrpSpPr>
          <p:grpSpPr>
            <a:xfrm>
              <a:off x="1018540" y="5486400"/>
              <a:ext cx="782320" cy="274320"/>
              <a:chOff x="3022600" y="4983480"/>
              <a:chExt cx="782320" cy="274320"/>
            </a:xfrm>
            <a:grpFill/>
          </p:grpSpPr>
          <p:sp>
            <p:nvSpPr>
              <p:cNvPr id="29" name="5-Point Star 28"/>
              <p:cNvSpPr/>
              <p:nvPr/>
            </p:nvSpPr>
            <p:spPr>
              <a:xfrm>
                <a:off x="3022600" y="498348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5-Point Star 29"/>
              <p:cNvSpPr/>
              <p:nvPr/>
            </p:nvSpPr>
            <p:spPr>
              <a:xfrm>
                <a:off x="3276600" y="498348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5-Point Star 30"/>
              <p:cNvSpPr/>
              <p:nvPr/>
            </p:nvSpPr>
            <p:spPr>
              <a:xfrm>
                <a:off x="3530600" y="498348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4" name="5-Point Star 33"/>
            <p:cNvSpPr/>
            <p:nvPr/>
          </p:nvSpPr>
          <p:spPr>
            <a:xfrm>
              <a:off x="5488940" y="4846320"/>
              <a:ext cx="274320" cy="274320"/>
            </a:xfrm>
            <a:prstGeom prst="star5">
              <a:avLst/>
            </a:prstGeom>
            <a:grp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5-Point Star 35"/>
            <p:cNvSpPr/>
            <p:nvPr/>
          </p:nvSpPr>
          <p:spPr>
            <a:xfrm>
              <a:off x="3380740" y="548640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7" name="Group 36"/>
            <p:cNvGrpSpPr/>
            <p:nvPr/>
          </p:nvGrpSpPr>
          <p:grpSpPr>
            <a:xfrm>
              <a:off x="5107940" y="5486400"/>
              <a:ext cx="1036320" cy="274320"/>
              <a:chOff x="3733800" y="4876800"/>
              <a:chExt cx="1036320" cy="274320"/>
            </a:xfrm>
            <a:grpFill/>
          </p:grpSpPr>
          <p:sp>
            <p:nvSpPr>
              <p:cNvPr id="38" name="5-Point Star 37"/>
              <p:cNvSpPr/>
              <p:nvPr/>
            </p:nvSpPr>
            <p:spPr>
              <a:xfrm>
                <a:off x="3733800" y="487680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9" name="5-Point Star 38"/>
              <p:cNvSpPr/>
              <p:nvPr/>
            </p:nvSpPr>
            <p:spPr>
              <a:xfrm>
                <a:off x="3987800" y="487680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5-Point Star 39"/>
              <p:cNvSpPr/>
              <p:nvPr/>
            </p:nvSpPr>
            <p:spPr>
              <a:xfrm>
                <a:off x="4241800" y="487680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5-Point Star 40"/>
              <p:cNvSpPr/>
              <p:nvPr/>
            </p:nvSpPr>
            <p:spPr>
              <a:xfrm>
                <a:off x="4495800" y="4876800"/>
                <a:ext cx="274320" cy="274320"/>
              </a:xfrm>
              <a:prstGeom prst="star5">
                <a:avLst/>
              </a:prstGeom>
              <a:grpFill/>
              <a:ln>
                <a:solidFill>
                  <a:schemeClr val="bg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46" name="Group 45"/>
            <p:cNvGrpSpPr/>
            <p:nvPr/>
          </p:nvGrpSpPr>
          <p:grpSpPr>
            <a:xfrm>
              <a:off x="3126740" y="4846320"/>
              <a:ext cx="782320" cy="274320"/>
              <a:chOff x="3022600" y="4983480"/>
              <a:chExt cx="782320" cy="274320"/>
            </a:xfrm>
            <a:grpFill/>
          </p:grpSpPr>
          <p:sp>
            <p:nvSpPr>
              <p:cNvPr id="47" name="5-Point Star 46"/>
              <p:cNvSpPr/>
              <p:nvPr/>
            </p:nvSpPr>
            <p:spPr>
              <a:xfrm>
                <a:off x="3022600" y="4983480"/>
                <a:ext cx="274320" cy="274320"/>
              </a:xfrm>
              <a:prstGeom prst="star5">
                <a:avLst/>
              </a:prstGeom>
              <a:grp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5-Point Star 47"/>
              <p:cNvSpPr/>
              <p:nvPr/>
            </p:nvSpPr>
            <p:spPr>
              <a:xfrm>
                <a:off x="3276600" y="4983480"/>
                <a:ext cx="274320" cy="274320"/>
              </a:xfrm>
              <a:prstGeom prst="star5">
                <a:avLst/>
              </a:prstGeom>
              <a:grp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5-Point Star 48"/>
              <p:cNvSpPr/>
              <p:nvPr/>
            </p:nvSpPr>
            <p:spPr>
              <a:xfrm>
                <a:off x="3530600" y="4983480"/>
                <a:ext cx="274320" cy="274320"/>
              </a:xfrm>
              <a:prstGeom prst="star5">
                <a:avLst/>
              </a:prstGeom>
              <a:grp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51" name="Group 50"/>
          <p:cNvGrpSpPr/>
          <p:nvPr/>
        </p:nvGrpSpPr>
        <p:grpSpPr>
          <a:xfrm>
            <a:off x="8867140" y="4846320"/>
            <a:ext cx="782320" cy="274320"/>
            <a:chOff x="3022600" y="4983480"/>
            <a:chExt cx="782320" cy="274320"/>
          </a:xfrm>
          <a:solidFill>
            <a:schemeClr val="accent2"/>
          </a:solidFill>
        </p:grpSpPr>
        <p:sp>
          <p:nvSpPr>
            <p:cNvPr id="52" name="5-Point Star 51"/>
            <p:cNvSpPr/>
            <p:nvPr/>
          </p:nvSpPr>
          <p:spPr>
            <a:xfrm>
              <a:off x="3022600" y="4983480"/>
              <a:ext cx="274320" cy="274320"/>
            </a:xfrm>
            <a:prstGeom prst="star5">
              <a:avLst/>
            </a:prstGeom>
            <a:grp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5-Point Star 52"/>
            <p:cNvSpPr/>
            <p:nvPr/>
          </p:nvSpPr>
          <p:spPr>
            <a:xfrm>
              <a:off x="3276600" y="4983480"/>
              <a:ext cx="274320" cy="274320"/>
            </a:xfrm>
            <a:prstGeom prst="star5">
              <a:avLst/>
            </a:prstGeom>
            <a:grp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4" name="5-Point Star 53"/>
            <p:cNvSpPr/>
            <p:nvPr/>
          </p:nvSpPr>
          <p:spPr>
            <a:xfrm>
              <a:off x="3530600" y="4983480"/>
              <a:ext cx="274320" cy="274320"/>
            </a:xfrm>
            <a:prstGeom prst="star5">
              <a:avLst/>
            </a:prstGeom>
            <a:grp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43" name="Rounded Rectangle 42"/>
          <p:cNvSpPr/>
          <p:nvPr/>
        </p:nvSpPr>
        <p:spPr>
          <a:xfrm>
            <a:off x="2324698" y="4638020"/>
            <a:ext cx="7581303" cy="69598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781504" y="562575"/>
            <a:ext cx="2885440" cy="8612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o</a:t>
            </a:r>
            <a:r>
              <a:rPr lang="en-US" sz="4400" dirty="0" smtClean="0">
                <a:solidFill>
                  <a:schemeClr val="tx1"/>
                </a:solidFill>
                <a:latin typeface="Segoe UI" panose="020B0502040204020203" pitchFamily="34" charset="0"/>
                <a:cs typeface="Segoe UI" panose="020B0502040204020203" pitchFamily="34" charset="0"/>
              </a:rPr>
              <a:t>r </a:t>
            </a:r>
            <a:r>
              <a:rPr lang="en-US" sz="4400" dirty="0" smtClean="0">
                <a:solidFill>
                  <a:schemeClr val="accent2"/>
                </a:solidFill>
                <a:latin typeface="Segoe UI" panose="020B0502040204020203" pitchFamily="34" charset="0"/>
                <a:cs typeface="Segoe UI" panose="020B0502040204020203" pitchFamily="34" charset="0"/>
              </a:rPr>
              <a:t>Rating</a:t>
            </a:r>
            <a:endParaRPr lang="en-US" sz="4400"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030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Asking the Crowd to </a:t>
            </a:r>
            <a:r>
              <a:rPr lang="en-US" dirty="0" smtClean="0">
                <a:solidFill>
                  <a:schemeClr val="accent1"/>
                </a:solidFill>
                <a:latin typeface="Segoe UI" panose="020B0502040204020203" pitchFamily="34" charset="0"/>
                <a:cs typeface="Segoe UI" panose="020B0502040204020203" pitchFamily="34" charset="0"/>
              </a:rPr>
              <a:t>Guess</a:t>
            </a:r>
            <a:r>
              <a:rPr lang="en-US" dirty="0" smtClean="0">
                <a:latin typeface="Segoe UI" panose="020B0502040204020203" pitchFamily="34" charset="0"/>
                <a:cs typeface="Segoe UI" panose="020B0502040204020203" pitchFamily="34" charset="0"/>
              </a:rPr>
              <a:t> v. </a:t>
            </a:r>
            <a:r>
              <a:rPr lang="en-US" dirty="0" smtClean="0">
                <a:solidFill>
                  <a:schemeClr val="accent2"/>
                </a:solidFill>
                <a:latin typeface="Segoe UI" panose="020B0502040204020203" pitchFamily="34" charset="0"/>
                <a:cs typeface="Segoe UI" panose="020B0502040204020203" pitchFamily="34" charset="0"/>
              </a:rPr>
              <a:t>Rate</a:t>
            </a:r>
            <a:endParaRPr lang="en-US" dirty="0">
              <a:solidFill>
                <a:schemeClr val="accent2"/>
              </a:solidFill>
              <a:latin typeface="Segoe UI" panose="020B0502040204020203" pitchFamily="34" charset="0"/>
              <a:cs typeface="Segoe UI" panose="020B0502040204020203" pitchFamily="34" charset="0"/>
            </a:endParaRPr>
          </a:p>
        </p:txBody>
      </p:sp>
      <p:sp>
        <p:nvSpPr>
          <p:cNvPr id="8" name="Content Placeholder 7"/>
          <p:cNvSpPr>
            <a:spLocks noGrp="1"/>
          </p:cNvSpPr>
          <p:nvPr>
            <p:ph sz="half" idx="1"/>
          </p:nvPr>
        </p:nvSpPr>
        <p:spPr>
          <a:xfrm>
            <a:off x="5572249" y="1825625"/>
            <a:ext cx="5181600" cy="4351338"/>
          </a:xfrm>
        </p:spPr>
        <p:txBody>
          <a:bodyPr>
            <a:normAutofit/>
          </a:bodyPr>
          <a:lstStyle/>
          <a:p>
            <a:pPr fontAlgn="t"/>
            <a:r>
              <a:rPr lang="en-US" dirty="0" smtClean="0">
                <a:solidFill>
                  <a:schemeClr val="accent1"/>
                </a:solidFill>
                <a:latin typeface="Segoe UI" panose="020B0502040204020203" pitchFamily="34" charset="0"/>
                <a:cs typeface="Segoe UI" panose="020B0502040204020203" pitchFamily="34" charset="0"/>
              </a:rPr>
              <a:t>Guessing</a:t>
            </a:r>
          </a:p>
          <a:p>
            <a:pPr lvl="1" fontAlgn="t"/>
            <a:r>
              <a:rPr lang="en-US" dirty="0" smtClean="0">
                <a:latin typeface="Segoe UI" panose="020B0502040204020203" pitchFamily="34" charset="0"/>
                <a:cs typeface="Segoe UI" panose="020B0502040204020203" pitchFamily="34" charset="0"/>
              </a:rPr>
              <a:t>Requires fewer workers</a:t>
            </a:r>
          </a:p>
          <a:p>
            <a:pPr lvl="1" fontAlgn="t"/>
            <a:r>
              <a:rPr lang="en-US" dirty="0">
                <a:latin typeface="Segoe UI" panose="020B0502040204020203" pitchFamily="34" charset="0"/>
                <a:cs typeface="Segoe UI" panose="020B0502040204020203" pitchFamily="34" charset="0"/>
              </a:rPr>
              <a:t>Fun for </a:t>
            </a:r>
            <a:r>
              <a:rPr lang="en-US" dirty="0" smtClean="0">
                <a:latin typeface="Segoe UI" panose="020B0502040204020203" pitchFamily="34" charset="0"/>
                <a:cs typeface="Segoe UI" panose="020B0502040204020203" pitchFamily="34" charset="0"/>
              </a:rPr>
              <a:t>workers</a:t>
            </a:r>
          </a:p>
          <a:p>
            <a:pPr lvl="1" fontAlgn="t"/>
            <a:r>
              <a:rPr lang="en-US" dirty="0" smtClean="0">
                <a:latin typeface="Segoe UI" panose="020B0502040204020203" pitchFamily="34" charset="0"/>
                <a:cs typeface="Segoe UI" panose="020B0502040204020203" pitchFamily="34" charset="0"/>
              </a:rPr>
              <a:t>Hard to capture complex preferences</a:t>
            </a:r>
          </a:p>
          <a:p>
            <a:pPr fontAlgn="t"/>
            <a:r>
              <a:rPr lang="en-US" b="1" dirty="0">
                <a:latin typeface="Segoe UI" panose="020B0502040204020203" pitchFamily="34" charset="0"/>
                <a:cs typeface="Segoe UI" panose="020B0502040204020203" pitchFamily="34" charset="0"/>
              </a:rPr>
              <a:t> </a:t>
            </a:r>
            <a:r>
              <a:rPr lang="en-US" dirty="0" smtClean="0">
                <a:solidFill>
                  <a:schemeClr val="accent2"/>
                </a:solidFill>
                <a:latin typeface="Segoe UI" panose="020B0502040204020203" pitchFamily="34" charset="0"/>
                <a:cs typeface="Segoe UI" panose="020B0502040204020203" pitchFamily="34" charset="0"/>
              </a:rPr>
              <a:t>Rating</a:t>
            </a:r>
            <a:endParaRPr lang="en-US" dirty="0">
              <a:solidFill>
                <a:schemeClr val="accent2"/>
              </a:solidFill>
              <a:latin typeface="Segoe UI" panose="020B0502040204020203" pitchFamily="34" charset="0"/>
              <a:cs typeface="Segoe UI" panose="020B0502040204020203" pitchFamily="34" charset="0"/>
            </a:endParaRPr>
          </a:p>
          <a:p>
            <a:pPr lvl="1" fontAlgn="t"/>
            <a:r>
              <a:rPr lang="en-US" dirty="0">
                <a:latin typeface="Segoe UI" panose="020B0502040204020203" pitchFamily="34" charset="0"/>
                <a:cs typeface="Segoe UI" panose="020B0502040204020203" pitchFamily="34" charset="0"/>
              </a:rPr>
              <a:t>Requires many workers to find a good match</a:t>
            </a:r>
          </a:p>
          <a:p>
            <a:pPr lvl="1" fontAlgn="t"/>
            <a:r>
              <a:rPr lang="en-US" dirty="0">
                <a:latin typeface="Segoe UI" panose="020B0502040204020203" pitchFamily="34" charset="0"/>
                <a:cs typeface="Segoe UI" panose="020B0502040204020203" pitchFamily="34" charset="0"/>
              </a:rPr>
              <a:t>Easy for workers</a:t>
            </a:r>
          </a:p>
          <a:p>
            <a:pPr lvl="1" fontAlgn="t"/>
            <a:r>
              <a:rPr lang="en-US" dirty="0">
                <a:latin typeface="Segoe UI" panose="020B0502040204020203" pitchFamily="34" charset="0"/>
                <a:cs typeface="Segoe UI" panose="020B0502040204020203" pitchFamily="34" charset="0"/>
              </a:rPr>
              <a:t>Data </a:t>
            </a:r>
            <a:r>
              <a:rPr lang="en-US" dirty="0" smtClean="0">
                <a:latin typeface="Segoe UI" panose="020B0502040204020203" pitchFamily="34" charset="0"/>
                <a:cs typeface="Segoe UI" panose="020B0502040204020203" pitchFamily="34" charset="0"/>
              </a:rPr>
              <a:t>reusable</a:t>
            </a:r>
            <a:endParaRPr lang="en-US" dirty="0">
              <a:latin typeface="Segoe UI" panose="020B0502040204020203" pitchFamily="34" charset="0"/>
              <a:cs typeface="Segoe UI" panose="020B0502040204020203" pitchFamily="34" charset="0"/>
            </a:endParaRPr>
          </a:p>
        </p:txBody>
      </p:sp>
      <p:graphicFrame>
        <p:nvGraphicFramePr>
          <p:cNvPr id="10" name="Content Placeholder 9"/>
          <p:cNvGraphicFramePr>
            <a:graphicFrameLocks noGrp="1"/>
          </p:cNvGraphicFramePr>
          <p:nvPr>
            <p:ph sz="half" idx="2"/>
            <p:extLst/>
          </p:nvPr>
        </p:nvGraphicFramePr>
        <p:xfrm>
          <a:off x="928862" y="1673224"/>
          <a:ext cx="4038603" cy="3965576"/>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990601">
                  <a:extLst>
                    <a:ext uri="{9D8B030D-6E8A-4147-A177-3AD203B41FA5}">
                      <a16:colId xmlns:a16="http://schemas.microsoft.com/office/drawing/2014/main" val="20001"/>
                    </a:ext>
                  </a:extLst>
                </a:gridCol>
                <a:gridCol w="990601">
                  <a:extLst>
                    <a:ext uri="{9D8B030D-6E8A-4147-A177-3AD203B41FA5}">
                      <a16:colId xmlns:a16="http://schemas.microsoft.com/office/drawing/2014/main" val="20002"/>
                    </a:ext>
                  </a:extLst>
                </a:gridCol>
                <a:gridCol w="990601">
                  <a:extLst>
                    <a:ext uri="{9D8B030D-6E8A-4147-A177-3AD203B41FA5}">
                      <a16:colId xmlns:a16="http://schemas.microsoft.com/office/drawing/2014/main" val="20003"/>
                    </a:ext>
                  </a:extLst>
                </a:gridCol>
              </a:tblGrid>
              <a:tr h="991394">
                <a:tc>
                  <a:txBody>
                    <a:bodyPr/>
                    <a:lstStyle/>
                    <a:p>
                      <a:endParaRPr lang="en-US" dirty="0"/>
                    </a:p>
                  </a:txBody>
                  <a:tcPr>
                    <a:noFill/>
                  </a:tcPr>
                </a:tc>
                <a:tc>
                  <a:txBody>
                    <a:bodyPr/>
                    <a:lstStyle/>
                    <a:p>
                      <a:pPr algn="ctr"/>
                      <a:r>
                        <a:rPr lang="en-US" sz="1800" b="0" dirty="0" smtClean="0">
                          <a:solidFill>
                            <a:schemeClr val="tx1"/>
                          </a:solidFill>
                        </a:rPr>
                        <a:t>Base</a:t>
                      </a:r>
                      <a:endParaRPr lang="en-US" sz="1800" b="0" dirty="0">
                        <a:solidFill>
                          <a:schemeClr val="tx1"/>
                        </a:solidFill>
                      </a:endParaRPr>
                    </a:p>
                  </a:txBody>
                  <a:tcPr anchor="b">
                    <a:noFill/>
                  </a:tcPr>
                </a:tc>
                <a:tc>
                  <a:txBody>
                    <a:bodyPr/>
                    <a:lstStyle/>
                    <a:p>
                      <a:pPr algn="ctr"/>
                      <a:r>
                        <a:rPr lang="en-US" sz="1800" b="0" dirty="0" smtClean="0">
                          <a:solidFill>
                            <a:schemeClr val="accent1"/>
                          </a:solidFill>
                        </a:rPr>
                        <a:t>Guess</a:t>
                      </a:r>
                      <a:endParaRPr lang="en-US" sz="1800" b="0" dirty="0">
                        <a:solidFill>
                          <a:schemeClr val="accent1"/>
                        </a:solidFill>
                      </a:endParaRPr>
                    </a:p>
                  </a:txBody>
                  <a:tcPr anchor="b">
                    <a:noFill/>
                  </a:tcPr>
                </a:tc>
                <a:tc>
                  <a:txBody>
                    <a:bodyPr/>
                    <a:lstStyle/>
                    <a:p>
                      <a:pPr algn="ctr"/>
                      <a:r>
                        <a:rPr lang="en-US" sz="1800" b="0" dirty="0" smtClean="0">
                          <a:solidFill>
                            <a:schemeClr val="accent2"/>
                          </a:solidFill>
                        </a:rPr>
                        <a:t>Rate</a:t>
                      </a:r>
                      <a:endParaRPr lang="en-US" sz="1800" b="0" dirty="0">
                        <a:solidFill>
                          <a:schemeClr val="accent2"/>
                        </a:solidFill>
                      </a:endParaRPr>
                    </a:p>
                  </a:txBody>
                  <a:tcPr anchor="b">
                    <a:noFill/>
                  </a:tcPr>
                </a:tc>
                <a:extLst>
                  <a:ext uri="{0D108BD9-81ED-4DB2-BD59-A6C34878D82A}">
                    <a16:rowId xmlns:a16="http://schemas.microsoft.com/office/drawing/2014/main" val="10000"/>
                  </a:ext>
                </a:extLst>
              </a:tr>
              <a:tr h="991394">
                <a:tc>
                  <a:txBody>
                    <a:bodyPr/>
                    <a:lstStyle/>
                    <a:p>
                      <a:pPr algn="r"/>
                      <a:r>
                        <a:rPr lang="en-US" dirty="0" smtClean="0"/>
                        <a:t>Salt shakers</a:t>
                      </a:r>
                      <a:endParaRPr lang="en-US" dirty="0"/>
                    </a:p>
                  </a:txBody>
                  <a:tcPr anchor="ctr">
                    <a:noFill/>
                  </a:tcPr>
                </a:tc>
                <a:tc>
                  <a:txBody>
                    <a:bodyPr/>
                    <a:lstStyle/>
                    <a:p>
                      <a:pPr algn="ctr"/>
                      <a:r>
                        <a:rPr lang="en-US" b="1" dirty="0" smtClean="0"/>
                        <a:t>1.64</a:t>
                      </a:r>
                    </a:p>
                  </a:txBody>
                  <a:tcPr anchor="ctr">
                    <a:solidFill>
                      <a:schemeClr val="bg1">
                        <a:lumMod val="95000"/>
                      </a:schemeClr>
                    </a:solidFill>
                  </a:tcPr>
                </a:tc>
                <a:tc>
                  <a:txBody>
                    <a:bodyPr/>
                    <a:lstStyle/>
                    <a:p>
                      <a:pPr algn="ctr"/>
                      <a:r>
                        <a:rPr lang="en-US" b="0" i="0" dirty="0" smtClean="0"/>
                        <a:t>1.07</a:t>
                      </a:r>
                    </a:p>
                  </a:txBody>
                  <a:tcPr anchor="ctr">
                    <a:solidFill>
                      <a:schemeClr val="accent1">
                        <a:lumMod val="20000"/>
                        <a:lumOff val="80000"/>
                      </a:schemeClr>
                    </a:solidFill>
                  </a:tcPr>
                </a:tc>
                <a:tc>
                  <a:txBody>
                    <a:bodyPr/>
                    <a:lstStyle/>
                    <a:p>
                      <a:pPr algn="ctr"/>
                      <a:r>
                        <a:rPr lang="en-US" dirty="0" smtClean="0"/>
                        <a:t>1.43</a:t>
                      </a:r>
                    </a:p>
                  </a:txBody>
                  <a:tcPr anchor="ctr">
                    <a:solidFill>
                      <a:schemeClr val="accent2">
                        <a:lumMod val="20000"/>
                        <a:lumOff val="80000"/>
                      </a:schemeClr>
                    </a:solidFill>
                  </a:tcPr>
                </a:tc>
                <a:extLst>
                  <a:ext uri="{0D108BD9-81ED-4DB2-BD59-A6C34878D82A}">
                    <a16:rowId xmlns:a16="http://schemas.microsoft.com/office/drawing/2014/main" val="10001"/>
                  </a:ext>
                </a:extLst>
              </a:tr>
              <a:tr h="991394">
                <a:tc>
                  <a:txBody>
                    <a:bodyPr/>
                    <a:lstStyle/>
                    <a:p>
                      <a:pPr algn="r"/>
                      <a:r>
                        <a:rPr lang="en-US" dirty="0" smtClean="0"/>
                        <a:t>Food (Boston)</a:t>
                      </a:r>
                      <a:endParaRPr lang="en-US" dirty="0"/>
                    </a:p>
                  </a:txBody>
                  <a:tcPr anchor="ctr">
                    <a:noFill/>
                  </a:tcPr>
                </a:tc>
                <a:tc>
                  <a:txBody>
                    <a:bodyPr/>
                    <a:lstStyle/>
                    <a:p>
                      <a:pPr algn="ctr"/>
                      <a:r>
                        <a:rPr lang="en-US" b="1" dirty="0" smtClean="0"/>
                        <a:t>1.51</a:t>
                      </a:r>
                    </a:p>
                  </a:txBody>
                  <a:tcPr anchor="ctr">
                    <a:solidFill>
                      <a:schemeClr val="bg1">
                        <a:lumMod val="95000"/>
                      </a:schemeClr>
                    </a:solidFill>
                  </a:tcPr>
                </a:tc>
                <a:tc>
                  <a:txBody>
                    <a:bodyPr/>
                    <a:lstStyle/>
                    <a:p>
                      <a:pPr algn="ctr"/>
                      <a:r>
                        <a:rPr lang="en-US" b="0" dirty="0" smtClean="0"/>
                        <a:t>1.38</a:t>
                      </a:r>
                    </a:p>
                  </a:txBody>
                  <a:tcPr anchor="ctr">
                    <a:solidFill>
                      <a:schemeClr val="accent1">
                        <a:lumMod val="20000"/>
                        <a:lumOff val="80000"/>
                      </a:schemeClr>
                    </a:solidFill>
                  </a:tcPr>
                </a:tc>
                <a:tc>
                  <a:txBody>
                    <a:bodyPr/>
                    <a:lstStyle/>
                    <a:p>
                      <a:pPr algn="ctr"/>
                      <a:r>
                        <a:rPr lang="en-US" b="0" dirty="0" smtClean="0"/>
                        <a:t>1.19</a:t>
                      </a:r>
                    </a:p>
                  </a:txBody>
                  <a:tcPr anchor="ctr">
                    <a:solidFill>
                      <a:schemeClr val="accent2">
                        <a:lumMod val="20000"/>
                        <a:lumOff val="80000"/>
                      </a:schemeClr>
                    </a:solidFill>
                  </a:tcPr>
                </a:tc>
                <a:extLst>
                  <a:ext uri="{0D108BD9-81ED-4DB2-BD59-A6C34878D82A}">
                    <a16:rowId xmlns:a16="http://schemas.microsoft.com/office/drawing/2014/main" val="10002"/>
                  </a:ext>
                </a:extLst>
              </a:tr>
              <a:tr h="991394">
                <a:tc>
                  <a:txBody>
                    <a:bodyPr/>
                    <a:lstStyle/>
                    <a:p>
                      <a:pPr algn="r"/>
                      <a:r>
                        <a:rPr lang="en-US" dirty="0" smtClean="0"/>
                        <a:t>Food (Seattle)</a:t>
                      </a:r>
                      <a:endParaRPr lang="en-US" dirty="0"/>
                    </a:p>
                  </a:txBody>
                  <a:tcPr anchor="ctr">
                    <a:noFill/>
                  </a:tcPr>
                </a:tc>
                <a:tc>
                  <a:txBody>
                    <a:bodyPr/>
                    <a:lstStyle/>
                    <a:p>
                      <a:pPr algn="ctr"/>
                      <a:r>
                        <a:rPr lang="en-US" b="1" dirty="0" smtClean="0"/>
                        <a:t>1.68</a:t>
                      </a:r>
                      <a:endParaRPr lang="en-US" b="1" dirty="0"/>
                    </a:p>
                  </a:txBody>
                  <a:tcPr anchor="ctr">
                    <a:solidFill>
                      <a:schemeClr val="bg1">
                        <a:lumMod val="95000"/>
                      </a:schemeClr>
                    </a:solidFill>
                  </a:tcPr>
                </a:tc>
                <a:tc>
                  <a:txBody>
                    <a:bodyPr/>
                    <a:lstStyle/>
                    <a:p>
                      <a:pPr algn="ctr"/>
                      <a:r>
                        <a:rPr lang="en-US" b="0" dirty="0" smtClean="0"/>
                        <a:t>1.28</a:t>
                      </a:r>
                      <a:endParaRPr lang="en-US" b="0" dirty="0"/>
                    </a:p>
                  </a:txBody>
                  <a:tcPr anchor="c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t>1.26</a:t>
                      </a:r>
                    </a:p>
                  </a:txBody>
                  <a:tcPr anchor="c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pic>
        <p:nvPicPr>
          <p:cNvPr id="12" name="Picture 11" descr="Salt shaker that resembles two kissing figures." title="Salt shaker 2"/>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98965" y="1719072"/>
            <a:ext cx="914400" cy="914400"/>
          </a:xfrm>
          <a:prstGeom prst="rect">
            <a:avLst/>
          </a:prstGeom>
          <a:noFill/>
          <a:ln>
            <a:noFill/>
          </a:ln>
          <a:extLst>
            <a:ext uri="{53640926-AAD7-44D8-BBD7-CCE9431645EC}">
              <a14:shadowObscured xmlns:a14="http://schemas.microsoft.com/office/drawing/2010/main"/>
            </a:ext>
          </a:extLst>
        </p:spPr>
      </p:pic>
      <p:graphicFrame>
        <p:nvGraphicFramePr>
          <p:cNvPr id="9" name="Content Placeholder 9"/>
          <p:cNvGraphicFramePr>
            <a:graphicFrameLocks/>
          </p:cNvGraphicFramePr>
          <p:nvPr>
            <p:extLst/>
          </p:nvPr>
        </p:nvGraphicFramePr>
        <p:xfrm>
          <a:off x="928862" y="1673224"/>
          <a:ext cx="4038603" cy="3965576"/>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0000"/>
                    </a:ext>
                  </a:extLst>
                </a:gridCol>
                <a:gridCol w="990601">
                  <a:extLst>
                    <a:ext uri="{9D8B030D-6E8A-4147-A177-3AD203B41FA5}">
                      <a16:colId xmlns:a16="http://schemas.microsoft.com/office/drawing/2014/main" val="20001"/>
                    </a:ext>
                  </a:extLst>
                </a:gridCol>
                <a:gridCol w="990601">
                  <a:extLst>
                    <a:ext uri="{9D8B030D-6E8A-4147-A177-3AD203B41FA5}">
                      <a16:colId xmlns:a16="http://schemas.microsoft.com/office/drawing/2014/main" val="20002"/>
                    </a:ext>
                  </a:extLst>
                </a:gridCol>
                <a:gridCol w="990601">
                  <a:extLst>
                    <a:ext uri="{9D8B030D-6E8A-4147-A177-3AD203B41FA5}">
                      <a16:colId xmlns:a16="http://schemas.microsoft.com/office/drawing/2014/main" val="20003"/>
                    </a:ext>
                  </a:extLst>
                </a:gridCol>
              </a:tblGrid>
              <a:tr h="991394">
                <a:tc>
                  <a:txBody>
                    <a:bodyPr/>
                    <a:lstStyle/>
                    <a:p>
                      <a:endParaRPr lang="en-US" dirty="0"/>
                    </a:p>
                  </a:txBody>
                  <a:tcPr>
                    <a:noFill/>
                  </a:tcPr>
                </a:tc>
                <a:tc>
                  <a:txBody>
                    <a:bodyPr/>
                    <a:lstStyle/>
                    <a:p>
                      <a:pPr algn="ctr"/>
                      <a:endParaRPr lang="en-US" sz="1800" b="0" dirty="0">
                        <a:solidFill>
                          <a:schemeClr val="tx1"/>
                        </a:solidFill>
                      </a:endParaRPr>
                    </a:p>
                  </a:txBody>
                  <a:tcPr anchor="b">
                    <a:noFill/>
                  </a:tcPr>
                </a:tc>
                <a:tc>
                  <a:txBody>
                    <a:bodyPr/>
                    <a:lstStyle/>
                    <a:p>
                      <a:pPr algn="ctr"/>
                      <a:endParaRPr lang="en-US" sz="1800" b="0" dirty="0">
                        <a:solidFill>
                          <a:schemeClr val="accent1"/>
                        </a:solidFill>
                      </a:endParaRPr>
                    </a:p>
                  </a:txBody>
                  <a:tcPr anchor="b">
                    <a:noFill/>
                  </a:tcPr>
                </a:tc>
                <a:tc>
                  <a:txBody>
                    <a:bodyPr/>
                    <a:lstStyle/>
                    <a:p>
                      <a:pPr algn="ctr"/>
                      <a:endParaRPr lang="en-US" sz="1800" b="0" dirty="0">
                        <a:solidFill>
                          <a:schemeClr val="accent2"/>
                        </a:solidFill>
                      </a:endParaRPr>
                    </a:p>
                  </a:txBody>
                  <a:tcPr anchor="b">
                    <a:noFill/>
                  </a:tcPr>
                </a:tc>
                <a:extLst>
                  <a:ext uri="{0D108BD9-81ED-4DB2-BD59-A6C34878D82A}">
                    <a16:rowId xmlns:a16="http://schemas.microsoft.com/office/drawing/2014/main" val="10000"/>
                  </a:ext>
                </a:extLst>
              </a:tr>
              <a:tr h="991394">
                <a:tc>
                  <a:txBody>
                    <a:bodyPr/>
                    <a:lstStyle/>
                    <a:p>
                      <a:pPr algn="r"/>
                      <a:endParaRPr lang="en-US" dirty="0"/>
                    </a:p>
                  </a:txBody>
                  <a:tcPr anchor="ctr">
                    <a:noFill/>
                  </a:tcPr>
                </a:tc>
                <a:tc>
                  <a:txBody>
                    <a:bodyPr/>
                    <a:lstStyle/>
                    <a:p>
                      <a:pPr algn="ctr"/>
                      <a:r>
                        <a:rPr lang="en-US" dirty="0" smtClean="0"/>
                        <a:t>1.64</a:t>
                      </a:r>
                    </a:p>
                  </a:txBody>
                  <a:tcPr anchor="ctr">
                    <a:solidFill>
                      <a:schemeClr val="bg1">
                        <a:lumMod val="95000"/>
                      </a:schemeClr>
                    </a:solidFill>
                  </a:tcPr>
                </a:tc>
                <a:tc>
                  <a:txBody>
                    <a:bodyPr/>
                    <a:lstStyle/>
                    <a:p>
                      <a:pPr algn="ctr"/>
                      <a:r>
                        <a:rPr lang="en-US" b="1" i="0" dirty="0" smtClean="0"/>
                        <a:t>1.07</a:t>
                      </a:r>
                    </a:p>
                  </a:txBody>
                  <a:tcPr anchor="ctr">
                    <a:solidFill>
                      <a:schemeClr val="accent1">
                        <a:lumMod val="20000"/>
                        <a:lumOff val="80000"/>
                      </a:schemeClr>
                    </a:solidFill>
                  </a:tcPr>
                </a:tc>
                <a:tc>
                  <a:txBody>
                    <a:bodyPr/>
                    <a:lstStyle/>
                    <a:p>
                      <a:pPr algn="ctr"/>
                      <a:r>
                        <a:rPr lang="en-US" dirty="0" smtClean="0"/>
                        <a:t>1.43</a:t>
                      </a:r>
                    </a:p>
                  </a:txBody>
                  <a:tcPr anchor="ctr">
                    <a:solidFill>
                      <a:schemeClr val="accent2">
                        <a:lumMod val="20000"/>
                        <a:lumOff val="80000"/>
                      </a:schemeClr>
                    </a:solidFill>
                  </a:tcPr>
                </a:tc>
                <a:extLst>
                  <a:ext uri="{0D108BD9-81ED-4DB2-BD59-A6C34878D82A}">
                    <a16:rowId xmlns:a16="http://schemas.microsoft.com/office/drawing/2014/main" val="10001"/>
                  </a:ext>
                </a:extLst>
              </a:tr>
              <a:tr h="991394">
                <a:tc>
                  <a:txBody>
                    <a:bodyPr/>
                    <a:lstStyle/>
                    <a:p>
                      <a:pPr algn="r"/>
                      <a:endParaRPr lang="en-US" dirty="0"/>
                    </a:p>
                  </a:txBody>
                  <a:tcPr anchor="ctr">
                    <a:noFill/>
                  </a:tcPr>
                </a:tc>
                <a:tc>
                  <a:txBody>
                    <a:bodyPr/>
                    <a:lstStyle/>
                    <a:p>
                      <a:pPr algn="ctr"/>
                      <a:r>
                        <a:rPr lang="en-US" dirty="0" smtClean="0"/>
                        <a:t>1.51</a:t>
                      </a:r>
                    </a:p>
                  </a:txBody>
                  <a:tcPr anchor="ctr">
                    <a:solidFill>
                      <a:schemeClr val="bg1">
                        <a:lumMod val="95000"/>
                      </a:schemeClr>
                    </a:solidFill>
                  </a:tcPr>
                </a:tc>
                <a:tc>
                  <a:txBody>
                    <a:bodyPr/>
                    <a:lstStyle/>
                    <a:p>
                      <a:pPr algn="ctr"/>
                      <a:r>
                        <a:rPr lang="en-US" dirty="0" smtClean="0"/>
                        <a:t>1.38</a:t>
                      </a:r>
                    </a:p>
                  </a:txBody>
                  <a:tcPr anchor="ctr">
                    <a:solidFill>
                      <a:schemeClr val="accent1">
                        <a:lumMod val="20000"/>
                        <a:lumOff val="80000"/>
                      </a:schemeClr>
                    </a:solidFill>
                  </a:tcPr>
                </a:tc>
                <a:tc>
                  <a:txBody>
                    <a:bodyPr/>
                    <a:lstStyle/>
                    <a:p>
                      <a:pPr algn="ctr"/>
                      <a:r>
                        <a:rPr lang="en-US" b="1" dirty="0" smtClean="0"/>
                        <a:t>1.19</a:t>
                      </a:r>
                    </a:p>
                  </a:txBody>
                  <a:tcPr anchor="ctr">
                    <a:solidFill>
                      <a:schemeClr val="accent2">
                        <a:lumMod val="20000"/>
                        <a:lumOff val="80000"/>
                      </a:schemeClr>
                    </a:solidFill>
                  </a:tcPr>
                </a:tc>
                <a:extLst>
                  <a:ext uri="{0D108BD9-81ED-4DB2-BD59-A6C34878D82A}">
                    <a16:rowId xmlns:a16="http://schemas.microsoft.com/office/drawing/2014/main" val="10002"/>
                  </a:ext>
                </a:extLst>
              </a:tr>
              <a:tr h="991394">
                <a:tc>
                  <a:txBody>
                    <a:bodyPr/>
                    <a:lstStyle/>
                    <a:p>
                      <a:pPr algn="r"/>
                      <a:endParaRPr lang="en-US" dirty="0"/>
                    </a:p>
                  </a:txBody>
                  <a:tcPr anchor="ctr">
                    <a:noFill/>
                  </a:tcPr>
                </a:tc>
                <a:tc>
                  <a:txBody>
                    <a:bodyPr/>
                    <a:lstStyle/>
                    <a:p>
                      <a:pPr algn="ctr"/>
                      <a:r>
                        <a:rPr lang="en-US" dirty="0" smtClean="0"/>
                        <a:t>1.68</a:t>
                      </a:r>
                      <a:endParaRPr lang="en-US" dirty="0"/>
                    </a:p>
                  </a:txBody>
                  <a:tcPr anchor="ctr">
                    <a:solidFill>
                      <a:schemeClr val="bg1">
                        <a:lumMod val="95000"/>
                      </a:schemeClr>
                    </a:solidFill>
                  </a:tcPr>
                </a:tc>
                <a:tc>
                  <a:txBody>
                    <a:bodyPr/>
                    <a:lstStyle/>
                    <a:p>
                      <a:pPr algn="ctr"/>
                      <a:r>
                        <a:rPr lang="en-US" dirty="0" smtClean="0"/>
                        <a:t>1.28</a:t>
                      </a:r>
                      <a:endParaRPr lang="en-US" dirty="0"/>
                    </a:p>
                  </a:txBody>
                  <a:tcPr anchor="c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1.26</a:t>
                      </a:r>
                    </a:p>
                  </a:txBody>
                  <a:tcPr anchor="c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3899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1464199"/>
            <a:ext cx="7783011" cy="2467319"/>
          </a:xfrm>
          <a:prstGeom prst="rect">
            <a:avLst/>
          </a:prstGeom>
        </p:spPr>
      </p:pic>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Handwriting Imitation</a:t>
            </a:r>
            <a:endParaRPr lang="en-US"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r>
              <a:rPr lang="en-US" dirty="0" smtClean="0">
                <a:latin typeface="Segoe UI" panose="020B0502040204020203" pitchFamily="34" charset="0"/>
                <a:cs typeface="Segoe UI" panose="020B0502040204020203" pitchFamily="34" charset="0"/>
              </a:rPr>
              <a:t>Task: Write “</a:t>
            </a:r>
            <a:r>
              <a:rPr lang="en-US" dirty="0" smtClean="0">
                <a:solidFill>
                  <a:schemeClr val="tx2"/>
                </a:solidFill>
                <a:latin typeface="Segoe UI" panose="020B0502040204020203" pitchFamily="34" charset="0"/>
                <a:cs typeface="Segoe UI" panose="020B0502040204020203" pitchFamily="34" charset="0"/>
              </a:rPr>
              <a:t>Wizard’s Hex</a:t>
            </a:r>
            <a:r>
              <a:rPr lang="en-US" i="1" dirty="0" smtClean="0">
                <a:latin typeface="Segoe UI" panose="020B0502040204020203" pitchFamily="34" charset="0"/>
                <a:cs typeface="Segoe UI" panose="020B0502040204020203" pitchFamily="34" charset="0"/>
              </a:rPr>
              <a:t>”</a:t>
            </a:r>
            <a:endParaRPr lang="en-US" i="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52489" y="5476746"/>
            <a:ext cx="3896269" cy="924054"/>
          </a:xfrm>
          <a:prstGeom prst="rect">
            <a:avLst/>
          </a:prstGeom>
        </p:spPr>
      </p:pic>
      <p:pic>
        <p:nvPicPr>
          <p:cNvPr id="6" name="Picture 5"/>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80334" y="4619388"/>
            <a:ext cx="3219899" cy="781159"/>
          </a:xfrm>
          <a:prstGeom prst="rect">
            <a:avLst/>
          </a:prstGeom>
        </p:spPr>
      </p:pic>
      <p:pic>
        <p:nvPicPr>
          <p:cNvPr id="7" name="Picture 6"/>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383289" y="4741741"/>
            <a:ext cx="2686425" cy="762106"/>
          </a:xfrm>
          <a:prstGeom prst="rect">
            <a:avLst/>
          </a:prstGeom>
        </p:spPr>
      </p:pic>
      <p:pic>
        <p:nvPicPr>
          <p:cNvPr id="8" name="Picture 7"/>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74113" y="5459336"/>
            <a:ext cx="3467584" cy="838317"/>
          </a:xfrm>
          <a:prstGeom prst="rect">
            <a:avLst/>
          </a:prstGeom>
        </p:spPr>
      </p:pic>
      <p:pic>
        <p:nvPicPr>
          <p:cNvPr id="9" name="Picture 8"/>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55819" y="4467483"/>
            <a:ext cx="2419688" cy="676369"/>
          </a:xfrm>
          <a:prstGeom prst="rect">
            <a:avLst/>
          </a:prstGeom>
        </p:spPr>
      </p:pic>
      <p:sp>
        <p:nvSpPr>
          <p:cNvPr id="11" name="Rectangle 10"/>
          <p:cNvSpPr/>
          <p:nvPr/>
        </p:nvSpPr>
        <p:spPr>
          <a:xfrm>
            <a:off x="6373063" y="573495"/>
            <a:ext cx="2885440" cy="8612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smtClean="0">
                <a:solidFill>
                  <a:schemeClr val="tx1"/>
                </a:solidFill>
                <a:latin typeface="Segoe UI" panose="020B0502040204020203" pitchFamily="34" charset="0"/>
                <a:cs typeface="Segoe UI" panose="020B0502040204020203" pitchFamily="34" charset="0"/>
              </a:rPr>
              <a:t>via </a:t>
            </a:r>
            <a:r>
              <a:rPr lang="en-US" sz="4400" dirty="0" smtClean="0">
                <a:solidFill>
                  <a:schemeClr val="accent2"/>
                </a:solidFill>
                <a:latin typeface="Segoe UI" panose="020B0502040204020203" pitchFamily="34" charset="0"/>
                <a:cs typeface="Segoe UI" panose="020B0502040204020203" pitchFamily="34" charset="0"/>
              </a:rPr>
              <a:t>Rating</a:t>
            </a:r>
            <a:endParaRPr lang="en-US" sz="4400" dirty="0">
              <a:solidFill>
                <a:schemeClr val="accent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760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1464199"/>
            <a:ext cx="7783011" cy="2467319"/>
          </a:xfrm>
          <a:prstGeom prst="rect">
            <a:avLst/>
          </a:prstGeom>
        </p:spPr>
      </p:pic>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Handwriting Imitation</a:t>
            </a:r>
            <a:endParaRPr lang="en-US" dirty="0">
              <a:solidFill>
                <a:schemeClr val="accent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r>
              <a:rPr lang="en-US" dirty="0" smtClean="0">
                <a:latin typeface="Segoe UI" panose="020B0502040204020203" pitchFamily="34" charset="0"/>
                <a:cs typeface="Segoe UI" panose="020B0502040204020203" pitchFamily="34" charset="0"/>
              </a:rPr>
              <a:t>Task: Write “</a:t>
            </a:r>
            <a:r>
              <a:rPr lang="en-US" dirty="0" smtClean="0">
                <a:solidFill>
                  <a:schemeClr val="tx2"/>
                </a:solidFill>
                <a:latin typeface="Segoe UI" panose="020B0502040204020203" pitchFamily="34" charset="0"/>
                <a:cs typeface="Segoe UI" panose="020B0502040204020203" pitchFamily="34" charset="0"/>
              </a:rPr>
              <a:t>Wizard’s Hex</a:t>
            </a:r>
            <a:r>
              <a:rPr lang="en-US" i="1" dirty="0" smtClean="0">
                <a:latin typeface="Segoe UI" panose="020B0502040204020203" pitchFamily="34" charset="0"/>
                <a:cs typeface="Segoe UI" panose="020B0502040204020203" pitchFamily="34" charset="0"/>
              </a:rPr>
              <a:t>” </a:t>
            </a:r>
            <a:r>
              <a:rPr lang="en-US" dirty="0" smtClean="0">
                <a:latin typeface="Segoe UI" panose="020B0502040204020203" pitchFamily="34" charset="0"/>
                <a:cs typeface="Segoe UI" panose="020B0502040204020203" pitchFamily="34" charset="0"/>
              </a:rPr>
              <a:t>by imitating this handwriting</a:t>
            </a:r>
            <a:endParaRPr lang="en-US" i="1" dirty="0">
              <a:latin typeface="Segoe UI" panose="020B0502040204020203" pitchFamily="34" charset="0"/>
              <a:cs typeface="Segoe UI" panose="020B0502040204020203" pitchFamily="34" charset="0"/>
            </a:endParaRPr>
          </a:p>
        </p:txBody>
      </p:sp>
      <p:pic>
        <p:nvPicPr>
          <p:cNvPr id="12" name="Picture 11"/>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92864" y="5640155"/>
            <a:ext cx="2826670" cy="727761"/>
          </a:xfrm>
          <a:prstGeom prst="rect">
            <a:avLst/>
          </a:prstGeom>
        </p:spPr>
      </p:pic>
      <p:pic>
        <p:nvPicPr>
          <p:cNvPr id="13" name="Picture 12"/>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68132" y="5628581"/>
            <a:ext cx="2924583" cy="762106"/>
          </a:xfrm>
          <a:prstGeom prst="rect">
            <a:avLst/>
          </a:prstGeom>
        </p:spPr>
      </p:pic>
      <p:pic>
        <p:nvPicPr>
          <p:cNvPr id="14" name="Picture 13"/>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28257" y="4467942"/>
            <a:ext cx="3071909" cy="1015810"/>
          </a:xfrm>
          <a:prstGeom prst="rect">
            <a:avLst/>
          </a:prstGeom>
        </p:spPr>
      </p:pic>
      <p:pic>
        <p:nvPicPr>
          <p:cNvPr id="15" name="Picture 1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08603" y="4467942"/>
            <a:ext cx="3267531" cy="781159"/>
          </a:xfrm>
          <a:prstGeom prst="rect">
            <a:avLst/>
          </a:prstGeom>
        </p:spPr>
      </p:pic>
      <p:pic>
        <p:nvPicPr>
          <p:cNvPr id="16" name="Picture 15"/>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513003" y="4576615"/>
            <a:ext cx="2343477" cy="905001"/>
          </a:xfrm>
          <a:prstGeom prst="rect">
            <a:avLst/>
          </a:prstGeom>
        </p:spPr>
      </p:pic>
      <p:pic>
        <p:nvPicPr>
          <p:cNvPr id="17" name="Picture 16"/>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7" y="5628581"/>
            <a:ext cx="3190301" cy="911515"/>
          </a:xfrm>
          <a:prstGeom prst="rect">
            <a:avLst/>
          </a:prstGeom>
        </p:spPr>
      </p:pic>
      <p:sp>
        <p:nvSpPr>
          <p:cNvPr id="18" name="Rounded Rectangle 17"/>
          <p:cNvSpPr/>
          <p:nvPr/>
        </p:nvSpPr>
        <p:spPr>
          <a:xfrm>
            <a:off x="1217509" y="5573429"/>
            <a:ext cx="2771297" cy="86121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Rectangle 19"/>
          <p:cNvSpPr/>
          <p:nvPr/>
        </p:nvSpPr>
        <p:spPr>
          <a:xfrm>
            <a:off x="6373063" y="573495"/>
            <a:ext cx="3463664" cy="8612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smtClean="0">
                <a:solidFill>
                  <a:schemeClr val="tx1"/>
                </a:solidFill>
                <a:latin typeface="Segoe UI" panose="020B0502040204020203" pitchFamily="34" charset="0"/>
                <a:cs typeface="Segoe UI" panose="020B0502040204020203" pitchFamily="34" charset="0"/>
              </a:rPr>
              <a:t>via </a:t>
            </a:r>
            <a:r>
              <a:rPr lang="en-US" sz="4400" dirty="0" smtClean="0">
                <a:solidFill>
                  <a:schemeClr val="accent1"/>
                </a:solidFill>
                <a:latin typeface="Segoe UI" panose="020B0502040204020203" pitchFamily="34" charset="0"/>
                <a:cs typeface="Segoe UI" panose="020B0502040204020203" pitchFamily="34" charset="0"/>
              </a:rPr>
              <a:t>Guessing</a:t>
            </a:r>
            <a:endParaRPr lang="en-US" sz="440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592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Extraction and Manipulation Threats</a:t>
            </a:r>
            <a:endParaRPr lang="en-US" dirty="0">
              <a:latin typeface="Segoe UI" panose="020B0502040204020203" pitchFamily="34" charset="0"/>
              <a:cs typeface="Segoe UI" panose="020B0502040204020203" pitchFamily="34" charset="0"/>
            </a:endParaRPr>
          </a:p>
        </p:txBody>
      </p:sp>
      <p:pic>
        <p:nvPicPr>
          <p:cNvPr id="5" name="Content Placeholder 3" descr="ext_manip.png"/>
          <p:cNvPicPr>
            <a:picLocks noGrp="1"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53" r="-153"/>
          <a:stretch/>
        </p:blipFill>
        <p:spPr>
          <a:xfrm>
            <a:off x="2590800" y="1600200"/>
            <a:ext cx="7010400" cy="4351338"/>
          </a:xfrm>
          <a:prstGeom prst="rect">
            <a:avLst/>
          </a:prstGeom>
        </p:spPr>
      </p:pic>
    </p:spTree>
    <p:extLst>
      <p:ext uri="{BB962C8B-B14F-4D97-AF65-F5344CB8AC3E}">
        <p14:creationId xmlns:p14="http://schemas.microsoft.com/office/powerpoint/2010/main" val="1989925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Task Extraction</a:t>
            </a:r>
            <a:endParaRPr lang="en-US"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224" y="2337125"/>
            <a:ext cx="3675838" cy="23317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402" y="2337125"/>
            <a:ext cx="4015549" cy="2331720"/>
          </a:xfrm>
          <a:prstGeom prst="rect">
            <a:avLst/>
          </a:prstGeom>
        </p:spPr>
      </p:pic>
      <p:sp>
        <p:nvSpPr>
          <p:cNvPr id="6" name="TextBox 5"/>
          <p:cNvSpPr txBox="1"/>
          <p:nvPr/>
        </p:nvSpPr>
        <p:spPr>
          <a:xfrm>
            <a:off x="2680944" y="4699325"/>
            <a:ext cx="2438401" cy="369332"/>
          </a:xfrm>
          <a:prstGeom prst="rect">
            <a:avLst/>
          </a:prstGeom>
          <a:noFill/>
        </p:spPr>
        <p:txBody>
          <a:bodyPr wrap="square" rtlCol="0">
            <a:spAutoFit/>
          </a:bodyPr>
          <a:lstStyle/>
          <a:p>
            <a:pPr algn="ctr"/>
            <a:r>
              <a:rPr lang="en-US" dirty="0"/>
              <a:t>1234 5678 9123 4567</a:t>
            </a:r>
          </a:p>
        </p:txBody>
      </p:sp>
      <p:sp>
        <p:nvSpPr>
          <p:cNvPr id="7" name="TextBox 6"/>
          <p:cNvSpPr txBox="1"/>
          <p:nvPr/>
        </p:nvSpPr>
        <p:spPr>
          <a:xfrm>
            <a:off x="5342740" y="5762965"/>
            <a:ext cx="2895601" cy="369332"/>
          </a:xfrm>
          <a:prstGeom prst="rect">
            <a:avLst/>
          </a:prstGeom>
          <a:noFill/>
          <a:ln>
            <a:noFill/>
          </a:ln>
        </p:spPr>
        <p:txBody>
          <a:bodyPr wrap="square" rtlCol="0">
            <a:spAutoFit/>
          </a:bodyPr>
          <a:lstStyle/>
          <a:p>
            <a:r>
              <a:rPr lang="en-US" dirty="0"/>
              <a:t>1234 5678 9123 4567</a:t>
            </a:r>
          </a:p>
        </p:txBody>
      </p:sp>
      <p:sp>
        <p:nvSpPr>
          <p:cNvPr id="8" name="TextBox 7"/>
          <p:cNvSpPr txBox="1"/>
          <p:nvPr/>
        </p:nvSpPr>
        <p:spPr>
          <a:xfrm>
            <a:off x="5342740" y="5762965"/>
            <a:ext cx="2895601" cy="369332"/>
          </a:xfrm>
          <a:prstGeom prst="rect">
            <a:avLst/>
          </a:prstGeom>
          <a:noFill/>
          <a:ln>
            <a:solidFill>
              <a:schemeClr val="tx2"/>
            </a:solidFill>
          </a:ln>
        </p:spPr>
        <p:txBody>
          <a:bodyPr wrap="square" rtlCol="0">
            <a:spAutoFit/>
          </a:bodyPr>
          <a:lstStyle/>
          <a:p>
            <a:endParaRPr lang="en-US" dirty="0"/>
          </a:p>
        </p:txBody>
      </p:sp>
      <p:sp>
        <p:nvSpPr>
          <p:cNvPr id="9" name="TextBox 8"/>
          <p:cNvSpPr txBox="1"/>
          <p:nvPr/>
        </p:nvSpPr>
        <p:spPr>
          <a:xfrm>
            <a:off x="2680944" y="4699325"/>
            <a:ext cx="2438401" cy="369332"/>
          </a:xfrm>
          <a:prstGeom prst="rect">
            <a:avLst/>
          </a:prstGeom>
          <a:solidFill>
            <a:schemeClr val="bg1"/>
          </a:solidFill>
        </p:spPr>
        <p:txBody>
          <a:bodyPr wrap="square" rtlCol="0">
            <a:spAutoFit/>
          </a:bodyPr>
          <a:lstStyle/>
          <a:p>
            <a:pPr algn="ctr"/>
            <a:r>
              <a:rPr lang="en-US" dirty="0">
                <a:latin typeface="Segoe UI" panose="020B0502040204020203" pitchFamily="34" charset="0"/>
                <a:cs typeface="Segoe UI" panose="020B0502040204020203" pitchFamily="34" charset="0"/>
              </a:rPr>
              <a:t>62.1%</a:t>
            </a:r>
          </a:p>
        </p:txBody>
      </p:sp>
      <p:sp>
        <p:nvSpPr>
          <p:cNvPr id="10" name="TextBox 9"/>
          <p:cNvSpPr txBox="1"/>
          <p:nvPr/>
        </p:nvSpPr>
        <p:spPr>
          <a:xfrm>
            <a:off x="7006976" y="4699325"/>
            <a:ext cx="2438401" cy="369332"/>
          </a:xfrm>
          <a:prstGeom prst="rect">
            <a:avLst/>
          </a:prstGeom>
          <a:solidFill>
            <a:schemeClr val="bg1"/>
          </a:solidFill>
        </p:spPr>
        <p:txBody>
          <a:bodyPr wrap="square" rtlCol="0">
            <a:spAutoFit/>
          </a:bodyPr>
          <a:lstStyle/>
          <a:p>
            <a:pPr algn="ctr"/>
            <a:r>
              <a:rPr lang="en-US" dirty="0">
                <a:latin typeface="Segoe UI" panose="020B0502040204020203" pitchFamily="34" charset="0"/>
                <a:cs typeface="Segoe UI" panose="020B0502040204020203" pitchFamily="34" charset="0"/>
              </a:rPr>
              <a:t>32.8%</a:t>
            </a:r>
          </a:p>
        </p:txBody>
      </p:sp>
      <p:sp>
        <p:nvSpPr>
          <p:cNvPr id="3" name="Content Placeholder 2"/>
          <p:cNvSpPr>
            <a:spLocks noGrp="1"/>
          </p:cNvSpPr>
          <p:nvPr>
            <p:ph idx="1"/>
          </p:nvPr>
        </p:nvSpPr>
        <p:spPr/>
        <p:txBody>
          <a:bodyPr/>
          <a:lstStyle/>
          <a:p>
            <a:r>
              <a:rPr lang="en-US" dirty="0" smtClean="0">
                <a:solidFill>
                  <a:schemeClr val="accent1"/>
                </a:solidFill>
                <a:latin typeface="Segoe UI" panose="020B0502040204020203" pitchFamily="34" charset="0"/>
                <a:cs typeface="Segoe UI" panose="020B0502040204020203" pitchFamily="34" charset="0"/>
              </a:rPr>
              <a:t>Target task </a:t>
            </a:r>
            <a:r>
              <a:rPr lang="en-US" dirty="0" smtClean="0">
                <a:latin typeface="Segoe UI" panose="020B0502040204020203" pitchFamily="34" charset="0"/>
                <a:cs typeface="Segoe UI" panose="020B0502040204020203" pitchFamily="34" charset="0"/>
              </a:rPr>
              <a:t>– Text recognition</a:t>
            </a:r>
          </a:p>
          <a:p>
            <a:endParaRPr lang="en-US" dirty="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r>
              <a:rPr lang="en-US" dirty="0" smtClean="0">
                <a:solidFill>
                  <a:schemeClr val="accent2"/>
                </a:solidFill>
                <a:latin typeface="Segoe UI" panose="020B0502040204020203" pitchFamily="34" charset="0"/>
                <a:cs typeface="Segoe UI" panose="020B0502040204020203" pitchFamily="34" charset="0"/>
              </a:rPr>
              <a:t>Attack task</a:t>
            </a:r>
          </a:p>
          <a:p>
            <a:pPr lvl="1"/>
            <a:r>
              <a:rPr lang="en-US" dirty="0">
                <a:latin typeface="Segoe UI" panose="020B0502040204020203" pitchFamily="34" charset="0"/>
                <a:cs typeface="Segoe UI" panose="020B0502040204020203" pitchFamily="34" charset="0"/>
              </a:rPr>
              <a:t>Complete target task</a:t>
            </a:r>
          </a:p>
          <a:p>
            <a:pPr lvl="1"/>
            <a:r>
              <a:rPr lang="en-US" dirty="0">
                <a:latin typeface="Segoe UI" panose="020B0502040204020203" pitchFamily="34" charset="0"/>
                <a:cs typeface="Segoe UI" panose="020B0502040204020203" pitchFamily="34" charset="0"/>
              </a:rPr>
              <a:t>Return answer from target</a:t>
            </a:r>
            <a:r>
              <a:rPr lang="en-US" dirty="0" smtClean="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21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grpId="0" nodeType="after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err="1" smtClean="0">
                <a:solidFill>
                  <a:schemeClr val="accent1"/>
                </a:solidFill>
                <a:latin typeface="Segoe UI" panose="020B0502040204020203" pitchFamily="34" charset="0"/>
                <a:cs typeface="Segoe UI" panose="020B0502040204020203" pitchFamily="34" charset="0"/>
              </a:rPr>
              <a:t>mi·cro·pro·duc·tiv·i·ty</a:t>
            </a:r>
            <a:r>
              <a:rPr lang="en-US" dirty="0">
                <a:solidFill>
                  <a:srgbClr val="00B0F0"/>
                </a:solidFill>
                <a:latin typeface="Segoe UI" panose="020B0502040204020203" pitchFamily="34" charset="0"/>
                <a:cs typeface="Segoe UI" panose="020B0502040204020203" pitchFamily="34" charset="0"/>
              </a:rPr>
              <a:t/>
            </a:r>
            <a:br>
              <a:rPr lang="en-US" dirty="0">
                <a:solidFill>
                  <a:srgbClr val="00B0F0"/>
                </a:solidFill>
                <a:latin typeface="Segoe UI" panose="020B0502040204020203" pitchFamily="34" charset="0"/>
                <a:cs typeface="Segoe UI" panose="020B0502040204020203" pitchFamily="34" charset="0"/>
              </a:rPr>
            </a:br>
            <a:r>
              <a:rPr lang="en-US" dirty="0" smtClean="0">
                <a:solidFill>
                  <a:srgbClr val="215B7F"/>
                </a:solidFill>
                <a:latin typeface="Segoe UI" panose="020B0502040204020203" pitchFamily="34" charset="0"/>
                <a:cs typeface="Segoe UI" panose="020B0502040204020203" pitchFamily="34" charset="0"/>
              </a:rPr>
              <a:t>/ˈ</a:t>
            </a:r>
            <a:r>
              <a:rPr lang="en-US" dirty="0" err="1">
                <a:solidFill>
                  <a:srgbClr val="215B7F"/>
                </a:solidFill>
                <a:latin typeface="Segoe UI" panose="020B0502040204020203" pitchFamily="34" charset="0"/>
                <a:cs typeface="Segoe UI" panose="020B0502040204020203" pitchFamily="34" charset="0"/>
              </a:rPr>
              <a:t>mīkrō</a:t>
            </a:r>
            <a:r>
              <a:rPr lang="en-US" dirty="0">
                <a:solidFill>
                  <a:srgbClr val="215B7F"/>
                </a:solidFill>
                <a:latin typeface="Segoe UI" panose="020B0502040204020203" pitchFamily="34" charset="0"/>
                <a:cs typeface="Segoe UI" panose="020B0502040204020203" pitchFamily="34" charset="0"/>
              </a:rPr>
              <a:t> </a:t>
            </a:r>
            <a:r>
              <a:rPr lang="en-US" dirty="0" err="1" smtClean="0">
                <a:solidFill>
                  <a:srgbClr val="215B7F"/>
                </a:solidFill>
                <a:latin typeface="Segoe UI" panose="020B0502040204020203" pitchFamily="34" charset="0"/>
                <a:cs typeface="Segoe UI" panose="020B0502040204020203" pitchFamily="34" charset="0"/>
              </a:rPr>
              <a:t>prō</a:t>
            </a:r>
            <a:r>
              <a:rPr lang="en-US" dirty="0" err="1">
                <a:solidFill>
                  <a:srgbClr val="215B7F"/>
                </a:solidFill>
                <a:latin typeface="Segoe UI" panose="020B0502040204020203" pitchFamily="34" charset="0"/>
                <a:cs typeface="Segoe UI" panose="020B0502040204020203" pitchFamily="34" charset="0"/>
              </a:rPr>
              <a:t>ˌdəkˈ</a:t>
            </a:r>
            <a:r>
              <a:rPr lang="en-US" dirty="0" err="1" smtClean="0">
                <a:solidFill>
                  <a:srgbClr val="215B7F"/>
                </a:solidFill>
                <a:latin typeface="Segoe UI" panose="020B0502040204020203" pitchFamily="34" charset="0"/>
                <a:cs typeface="Segoe UI" panose="020B0502040204020203" pitchFamily="34" charset="0"/>
              </a:rPr>
              <a:t>tivətē</a:t>
            </a:r>
            <a:r>
              <a:rPr lang="en-US" dirty="0" smtClean="0">
                <a:solidFill>
                  <a:srgbClr val="215B7F"/>
                </a:solidFill>
                <a:latin typeface="Segoe UI" panose="020B0502040204020203" pitchFamily="34" charset="0"/>
                <a:cs typeface="Segoe UI" panose="020B0502040204020203" pitchFamily="34" charset="0"/>
              </a:rPr>
              <a:t>/ noun</a:t>
            </a:r>
            <a:endParaRPr lang="en-US" dirty="0">
              <a:solidFill>
                <a:srgbClr val="215B7F"/>
              </a:solidFill>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p:txBody>
          <a:bodyPr/>
          <a:lstStyle/>
          <a:p>
            <a:r>
              <a:rPr lang="en-US" i="1" dirty="0" smtClean="0">
                <a:latin typeface="Segoe UI" panose="020B0502040204020203" pitchFamily="34" charset="0"/>
                <a:cs typeface="Segoe UI" panose="020B0502040204020203" pitchFamily="34" charset="0"/>
              </a:rPr>
              <a:t>The transformation of </a:t>
            </a:r>
            <a:r>
              <a:rPr lang="en-US" i="1" dirty="0">
                <a:latin typeface="Segoe UI" panose="020B0502040204020203" pitchFamily="34" charset="0"/>
                <a:cs typeface="Segoe UI" panose="020B0502040204020203" pitchFamily="34" charset="0"/>
              </a:rPr>
              <a:t>large productivity tasks </a:t>
            </a:r>
            <a:r>
              <a:rPr lang="en-US" i="1" dirty="0" smtClean="0">
                <a:latin typeface="Segoe UI" panose="020B0502040204020203" pitchFamily="34" charset="0"/>
                <a:cs typeface="Segoe UI" panose="020B0502040204020203" pitchFamily="34" charset="0"/>
              </a:rPr>
              <a:t>into </a:t>
            </a:r>
            <a:r>
              <a:rPr lang="en-US" i="1" dirty="0">
                <a:latin typeface="Segoe UI" panose="020B0502040204020203" pitchFamily="34" charset="0"/>
                <a:cs typeface="Segoe UI" panose="020B0502040204020203" pitchFamily="34" charset="0"/>
              </a:rPr>
              <a:t>a set of </a:t>
            </a:r>
            <a:r>
              <a:rPr lang="en-US" i="1" dirty="0" smtClean="0">
                <a:latin typeface="Segoe UI" panose="020B0502040204020203" pitchFamily="34" charset="0"/>
                <a:cs typeface="Segoe UI" panose="020B0502040204020203" pitchFamily="34" charset="0"/>
              </a:rPr>
              <a:t>smaller </a:t>
            </a:r>
            <a:r>
              <a:rPr lang="en-US" i="1" dirty="0">
                <a:latin typeface="Segoe UI" panose="020B0502040204020203" pitchFamily="34" charset="0"/>
                <a:cs typeface="Segoe UI" panose="020B0502040204020203" pitchFamily="34" charset="0"/>
              </a:rPr>
              <a:t>microtasks that can be completed individually in short bursts of time with limited </a:t>
            </a:r>
            <a:r>
              <a:rPr lang="en-US" i="1" dirty="0" smtClean="0">
                <a:latin typeface="Segoe UI" panose="020B0502040204020203" pitchFamily="34" charset="0"/>
                <a:cs typeface="Segoe UI" panose="020B0502040204020203" pitchFamily="34" charset="0"/>
              </a:rPr>
              <a:t>context.</a:t>
            </a:r>
            <a:endParaRPr lang="en-US" i="1" dirty="0">
              <a:latin typeface="Segoe UI" panose="020B0502040204020203" pitchFamily="34" charset="0"/>
              <a:cs typeface="Segoe UI" panose="020B0502040204020203" pitchFamily="34" charset="0"/>
            </a:endParaRPr>
          </a:p>
        </p:txBody>
      </p:sp>
    </p:spTree>
    <p:custDataLst>
      <p:custData r:id="rId1"/>
      <p:tags r:id="rId2"/>
    </p:custDataLst>
    <p:extLst>
      <p:ext uri="{BB962C8B-B14F-4D97-AF65-F5344CB8AC3E}">
        <p14:creationId xmlns:p14="http://schemas.microsoft.com/office/powerpoint/2010/main" val="247889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28418" y="4126468"/>
            <a:ext cx="3581400" cy="369332"/>
          </a:xfrm>
          <a:prstGeom prst="rect">
            <a:avLst/>
          </a:prstGeom>
          <a:noFill/>
        </p:spPr>
        <p:txBody>
          <a:bodyPr wrap="square" rtlCol="0">
            <a:spAutoFit/>
          </a:bodyPr>
          <a:lstStyle/>
          <a:p>
            <a:pPr algn="ctr"/>
            <a:r>
              <a:rPr lang="en-US" dirty="0">
                <a:latin typeface="Segoe UI" panose="020B0502040204020203" pitchFamily="34" charset="0"/>
                <a:cs typeface="Segoe UI" panose="020B0502040204020203" pitchFamily="34" charset="0"/>
              </a:rPr>
              <a:t>gun (36%), fun (26%), sun (12%)</a:t>
            </a:r>
          </a:p>
        </p:txBody>
      </p:sp>
      <p:sp>
        <p:nvSpPr>
          <p:cNvPr id="4" name="Title 3"/>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Task Manipulation</a:t>
            </a:r>
            <a:endParaRPr lang="en-US" dirty="0">
              <a:latin typeface="Segoe UI" panose="020B0502040204020203" pitchFamily="34" charset="0"/>
              <a:cs typeface="Segoe UI" panose="020B0502040204020203" pitchFamily="34" charset="0"/>
            </a:endParaRPr>
          </a:p>
        </p:txBody>
      </p:sp>
      <p:sp>
        <p:nvSpPr>
          <p:cNvPr id="5" name="Content Placeholder 4"/>
          <p:cNvSpPr>
            <a:spLocks noGrp="1"/>
          </p:cNvSpPr>
          <p:nvPr>
            <p:ph idx="1"/>
          </p:nvPr>
        </p:nvSpPr>
        <p:spPr/>
        <p:txBody>
          <a:bodyPr>
            <a:normAutofit/>
          </a:bodyPr>
          <a:lstStyle/>
          <a:p>
            <a:r>
              <a:rPr lang="en-US" dirty="0">
                <a:solidFill>
                  <a:schemeClr val="accent1"/>
                </a:solidFill>
                <a:latin typeface="Segoe UI" panose="020B0502040204020203" pitchFamily="34" charset="0"/>
                <a:cs typeface="Segoe UI" panose="020B0502040204020203" pitchFamily="34" charset="0"/>
              </a:rPr>
              <a:t>Target task </a:t>
            </a:r>
            <a:r>
              <a:rPr lang="en-US" dirty="0">
                <a:latin typeface="Segoe UI" panose="020B0502040204020203" pitchFamily="34" charset="0"/>
                <a:cs typeface="Segoe UI" panose="020B0502040204020203" pitchFamily="34" charset="0"/>
              </a:rPr>
              <a:t>– Text </a:t>
            </a:r>
            <a:r>
              <a:rPr lang="en-US" dirty="0" smtClean="0">
                <a:latin typeface="Segoe UI" panose="020B0502040204020203" pitchFamily="34" charset="0"/>
                <a:cs typeface="Segoe UI" panose="020B0502040204020203" pitchFamily="34" charset="0"/>
              </a:rPr>
              <a:t>recognition</a:t>
            </a:r>
            <a:endParaRPr lang="en-US" sz="4400" dirty="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r>
              <a:rPr lang="en-US" dirty="0" smtClean="0">
                <a:solidFill>
                  <a:schemeClr val="accent2"/>
                </a:solidFill>
                <a:latin typeface="Segoe UI" panose="020B0502040204020203" pitchFamily="34" charset="0"/>
                <a:cs typeface="Segoe UI" panose="020B0502040204020203" pitchFamily="34" charset="0"/>
              </a:rPr>
              <a:t>Attack </a:t>
            </a:r>
            <a:r>
              <a:rPr lang="en-US" dirty="0">
                <a:solidFill>
                  <a:schemeClr val="accent2"/>
                </a:solidFill>
                <a:latin typeface="Segoe UI" panose="020B0502040204020203" pitchFamily="34" charset="0"/>
                <a:cs typeface="Segoe UI" panose="020B0502040204020203" pitchFamily="34" charset="0"/>
              </a:rPr>
              <a:t>task</a:t>
            </a:r>
          </a:p>
          <a:p>
            <a:pPr lvl="1"/>
            <a:r>
              <a:rPr lang="en-US" dirty="0">
                <a:latin typeface="Segoe UI" panose="020B0502040204020203" pitchFamily="34" charset="0"/>
                <a:cs typeface="Segoe UI" panose="020B0502040204020203" pitchFamily="34" charset="0"/>
              </a:rPr>
              <a:t>Enter “sun” as the answer for the attack task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1" y="2450068"/>
            <a:ext cx="2208994" cy="1652400"/>
          </a:xfrm>
          <a:prstGeom prst="rect">
            <a:avLst/>
          </a:prstGeom>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450068"/>
            <a:ext cx="2569050" cy="1652400"/>
          </a:xfrm>
          <a:prstGeom prst="rect">
            <a:avLst/>
          </a:prstGeom>
          <a:ln>
            <a:noFill/>
          </a:ln>
        </p:spPr>
      </p:pic>
      <p:sp>
        <p:nvSpPr>
          <p:cNvPr id="14" name="TextBox 13"/>
          <p:cNvSpPr txBox="1"/>
          <p:nvPr/>
        </p:nvSpPr>
        <p:spPr>
          <a:xfrm>
            <a:off x="2032134" y="4126468"/>
            <a:ext cx="3577684" cy="369332"/>
          </a:xfrm>
          <a:prstGeom prst="rect">
            <a:avLst/>
          </a:prstGeom>
          <a:solidFill>
            <a:schemeClr val="bg1"/>
          </a:solidFill>
          <a:ln>
            <a:noFill/>
          </a:ln>
        </p:spPr>
        <p:txBody>
          <a:bodyPr wrap="square" rtlCol="0">
            <a:spAutoFit/>
          </a:bodyPr>
          <a:lstStyle/>
          <a:p>
            <a:endParaRPr lang="en-US" dirty="0">
              <a:latin typeface="Segoe UI" panose="020B0502040204020203" pitchFamily="34" charset="0"/>
              <a:cs typeface="Segoe UI" panose="020B0502040204020203" pitchFamily="34" charset="0"/>
            </a:endParaRPr>
          </a:p>
        </p:txBody>
      </p:sp>
      <p:sp>
        <p:nvSpPr>
          <p:cNvPr id="13" name="TextBox 12"/>
          <p:cNvSpPr txBox="1"/>
          <p:nvPr/>
        </p:nvSpPr>
        <p:spPr>
          <a:xfrm>
            <a:off x="3124200" y="4126468"/>
            <a:ext cx="1225296" cy="369332"/>
          </a:xfrm>
          <a:prstGeom prst="rect">
            <a:avLst/>
          </a:prstGeom>
          <a:solidFill>
            <a:schemeClr val="bg1"/>
          </a:solidFill>
          <a:ln>
            <a:solidFill>
              <a:schemeClr val="tx2"/>
            </a:solidFill>
          </a:ln>
        </p:spPr>
        <p:txBody>
          <a:bodyPr wrap="square" rtlCol="0">
            <a:spAutoFit/>
          </a:bodyPr>
          <a:lstStyle/>
          <a:p>
            <a:endParaRPr lang="en-US" dirty="0">
              <a:latin typeface="Segoe UI" panose="020B0502040204020203" pitchFamily="34" charset="0"/>
              <a:cs typeface="Segoe UI" panose="020B0502040204020203" pitchFamily="34" charset="0"/>
            </a:endParaRPr>
          </a:p>
        </p:txBody>
      </p:sp>
      <p:sp>
        <p:nvSpPr>
          <p:cNvPr id="12" name="TextBox 11"/>
          <p:cNvSpPr txBox="1"/>
          <p:nvPr/>
        </p:nvSpPr>
        <p:spPr>
          <a:xfrm>
            <a:off x="3124200" y="4126468"/>
            <a:ext cx="1225296" cy="369332"/>
          </a:xfrm>
          <a:prstGeom prst="rect">
            <a:avLst/>
          </a:prstGeom>
          <a:noFill/>
          <a:ln>
            <a:noFill/>
          </a:ln>
        </p:spPr>
        <p:txBody>
          <a:bodyPr wrap="square" rtlCol="0">
            <a:spAutoFit/>
          </a:bodyPr>
          <a:lstStyle/>
          <a:p>
            <a:r>
              <a:rPr lang="en-US" dirty="0">
                <a:latin typeface="Segoe UI" panose="020B0502040204020203" pitchFamily="34" charset="0"/>
                <a:cs typeface="Segoe UI" panose="020B0502040204020203" pitchFamily="34" charset="0"/>
              </a:rPr>
              <a:t>sun (75%)</a:t>
            </a:r>
          </a:p>
        </p:txBody>
      </p:sp>
      <p:sp>
        <p:nvSpPr>
          <p:cNvPr id="15" name="TextBox 14"/>
          <p:cNvSpPr txBox="1"/>
          <p:nvPr/>
        </p:nvSpPr>
        <p:spPr>
          <a:xfrm>
            <a:off x="7426245" y="4126468"/>
            <a:ext cx="1225296" cy="369332"/>
          </a:xfrm>
          <a:prstGeom prst="rect">
            <a:avLst/>
          </a:prstGeom>
          <a:solidFill>
            <a:schemeClr val="bg1"/>
          </a:solidFill>
          <a:ln>
            <a:solidFill>
              <a:schemeClr val="tx2"/>
            </a:solidFill>
          </a:ln>
        </p:spPr>
        <p:txBody>
          <a:bodyPr wrap="square" rtlCol="0">
            <a:spAutoFit/>
          </a:bodyPr>
          <a:lstStyle/>
          <a:p>
            <a:endParaRPr lang="en-US" dirty="0">
              <a:latin typeface="Segoe UI" panose="020B0502040204020203" pitchFamily="34" charset="0"/>
              <a:cs typeface="Segoe UI" panose="020B0502040204020203" pitchFamily="34" charset="0"/>
            </a:endParaRPr>
          </a:p>
        </p:txBody>
      </p:sp>
      <p:sp>
        <p:nvSpPr>
          <p:cNvPr id="16" name="TextBox 15"/>
          <p:cNvSpPr txBox="1"/>
          <p:nvPr/>
        </p:nvSpPr>
        <p:spPr>
          <a:xfrm>
            <a:off x="7426245" y="4126468"/>
            <a:ext cx="1225296" cy="369332"/>
          </a:xfrm>
          <a:prstGeom prst="rect">
            <a:avLst/>
          </a:prstGeom>
          <a:noFill/>
          <a:ln>
            <a:noFill/>
          </a:ln>
        </p:spPr>
        <p:txBody>
          <a:bodyPr wrap="square" rtlCol="0">
            <a:spAutoFit/>
          </a:bodyPr>
          <a:lstStyle/>
          <a:p>
            <a:r>
              <a:rPr lang="en-US" dirty="0">
                <a:latin typeface="Segoe UI" panose="020B0502040204020203" pitchFamily="34" charset="0"/>
                <a:cs typeface="Segoe UI" panose="020B0502040204020203" pitchFamily="34" charset="0"/>
              </a:rPr>
              <a:t>sun (28%)</a:t>
            </a:r>
          </a:p>
        </p:txBody>
      </p:sp>
      <p:sp>
        <p:nvSpPr>
          <p:cNvPr id="18" name="Rectangle 17"/>
          <p:cNvSpPr/>
          <p:nvPr/>
        </p:nvSpPr>
        <p:spPr>
          <a:xfrm>
            <a:off x="3605755" y="4167093"/>
            <a:ext cx="626720" cy="298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19" name="Rectangle 18"/>
          <p:cNvSpPr/>
          <p:nvPr/>
        </p:nvSpPr>
        <p:spPr>
          <a:xfrm>
            <a:off x="7913225" y="4161651"/>
            <a:ext cx="685800" cy="2989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56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grpId="0" nodeType="afterEffect">
                                  <p:stCondLst>
                                    <p:cond delay="100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grpId="0" nodeType="afterEffect">
                                  <p:stCondLst>
                                    <p:cond delay="100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10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animBg="1"/>
      <p:bldP spid="13" grpId="0" animBg="1"/>
      <p:bldP spid="12" grpId="0"/>
      <p:bldP spid="15" grpId="0" animBg="1"/>
      <p:bldP spid="16" grpId="0"/>
      <p:bldP spid="18" grpId="0" animBg="1"/>
      <p:bldP spid="18" grpId="1"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Impact of Payment</a:t>
            </a:r>
            <a:endParaRPr lang="en-US" dirty="0">
              <a:latin typeface="Segoe UI" panose="020B0502040204020203" pitchFamily="34" charset="0"/>
              <a:cs typeface="Segoe UI" panose="020B0502040204020203"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21749389"/>
              </p:ext>
            </p:extLst>
          </p:nvPr>
        </p:nvGraphicFramePr>
        <p:xfrm>
          <a:off x="1981200" y="1600200"/>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1099595" y="1516284"/>
            <a:ext cx="9896354" cy="5116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6"/>
          <p:cNvGraphicFramePr>
            <a:graphicFrameLocks/>
          </p:cNvGraphicFramePr>
          <p:nvPr>
            <p:extLst>
              <p:ext uri="{D42A27DB-BD31-4B8C-83A1-F6EECF244321}">
                <p14:modId xmlns:p14="http://schemas.microsoft.com/office/powerpoint/2010/main" val="2672642391"/>
              </p:ext>
            </p:extLst>
          </p:nvPr>
        </p:nvGraphicFramePr>
        <p:xfrm>
          <a:off x="1981200" y="1600200"/>
          <a:ext cx="8229600" cy="48768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8908325" y="3695700"/>
            <a:ext cx="1905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pPr>
              <a:spcAft>
                <a:spcPts val="600"/>
              </a:spcAft>
            </a:pPr>
            <a:r>
              <a:rPr lang="en-US" dirty="0" smtClean="0">
                <a:solidFill>
                  <a:schemeClr val="accent1"/>
                </a:solidFill>
              </a:rPr>
              <a:t>Target</a:t>
            </a:r>
            <a:r>
              <a:rPr lang="en-US" dirty="0" smtClean="0">
                <a:solidFill>
                  <a:schemeClr val="tx1"/>
                </a:solidFill>
              </a:rPr>
              <a:t> $0.05</a:t>
            </a:r>
          </a:p>
          <a:p>
            <a:endParaRPr lang="en-US" dirty="0">
              <a:solidFill>
                <a:schemeClr val="tx1"/>
              </a:solidFill>
            </a:endParaRPr>
          </a:p>
        </p:txBody>
      </p:sp>
      <p:sp>
        <p:nvSpPr>
          <p:cNvPr id="13" name="Rectangle 12"/>
          <p:cNvSpPr/>
          <p:nvPr/>
        </p:nvSpPr>
        <p:spPr>
          <a:xfrm>
            <a:off x="8908325" y="3695700"/>
            <a:ext cx="1905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pPr>
              <a:spcAft>
                <a:spcPts val="600"/>
              </a:spcAft>
            </a:pPr>
            <a:r>
              <a:rPr lang="en-US" dirty="0" smtClean="0">
                <a:solidFill>
                  <a:schemeClr val="accent1"/>
                </a:solidFill>
              </a:rPr>
              <a:t>Target</a:t>
            </a:r>
            <a:r>
              <a:rPr lang="en-US" dirty="0" smtClean="0">
                <a:solidFill>
                  <a:schemeClr val="tx1"/>
                </a:solidFill>
              </a:rPr>
              <a:t> $0.05</a:t>
            </a:r>
          </a:p>
          <a:p>
            <a:r>
              <a:rPr lang="en-US" dirty="0" smtClean="0">
                <a:solidFill>
                  <a:schemeClr val="accent1"/>
                </a:solidFill>
              </a:rPr>
              <a:t>Target</a:t>
            </a:r>
            <a:r>
              <a:rPr lang="en-US" dirty="0" smtClean="0">
                <a:solidFill>
                  <a:schemeClr val="tx1"/>
                </a:solidFill>
              </a:rPr>
              <a:t> $0.25</a:t>
            </a:r>
            <a:endParaRPr lang="en-US" dirty="0">
              <a:solidFill>
                <a:schemeClr val="tx1"/>
              </a:solidFill>
            </a:endParaRPr>
          </a:p>
        </p:txBody>
      </p:sp>
    </p:spTree>
    <p:extLst>
      <p:ext uri="{BB962C8B-B14F-4D97-AF65-F5344CB8AC3E}">
        <p14:creationId xmlns:p14="http://schemas.microsoft.com/office/powerpoint/2010/main" val="309597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11" grpId="0">
        <p:bldAsOne/>
      </p:bldGraphic>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Summary of Microproductivity</a:t>
            </a:r>
            <a:endParaRPr lang="en-US" dirty="0">
              <a:solidFill>
                <a:schemeClr val="accent6"/>
              </a:solidFill>
              <a:latin typeface="Segoe UI" panose="020B0502040204020203" pitchFamily="34" charset="0"/>
              <a:cs typeface="Segoe UI" panose="020B0502040204020203" pitchFamily="34" charset="0"/>
            </a:endParaRPr>
          </a:p>
        </p:txBody>
      </p:sp>
      <p:sp>
        <p:nvSpPr>
          <p:cNvPr id="5" name="Content Placeholder 4"/>
          <p:cNvSpPr>
            <a:spLocks noGrp="1"/>
          </p:cNvSpPr>
          <p:nvPr>
            <p:ph idx="1"/>
          </p:nvPr>
        </p:nvSpPr>
        <p:spPr/>
        <p:txBody>
          <a:bodyPr>
            <a:normAutofit fontScale="85000" lnSpcReduction="20000"/>
          </a:bodyPr>
          <a:lstStyle/>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Structure</a:t>
            </a:r>
            <a:r>
              <a:rPr lang="en-US" sz="3200" dirty="0" smtClean="0">
                <a:solidFill>
                  <a:schemeClr val="accent1"/>
                </a:solidFill>
                <a:latin typeface="Segoe UI" panose="020B0502040204020203" pitchFamily="34" charset="0"/>
                <a:cs typeface="Segoe UI" panose="020B0502040204020203" pitchFamily="34" charset="0"/>
              </a:rPr>
              <a:t> </a:t>
            </a:r>
            <a:r>
              <a:rPr lang="en-US" sz="3200" dirty="0">
                <a:latin typeface="Segoe UI" panose="020B0502040204020203" pitchFamily="34" charset="0"/>
                <a:cs typeface="Segoe UI" panose="020B0502040204020203" pitchFamily="34" charset="0"/>
              </a:rPr>
              <a:t>– Break </a:t>
            </a:r>
            <a:r>
              <a:rPr lang="en-US" sz="3200" dirty="0" smtClean="0">
                <a:latin typeface="Segoe UI" panose="020B0502040204020203" pitchFamily="34" charset="0"/>
                <a:cs typeface="Segoe UI" panose="020B0502040204020203" pitchFamily="34" charset="0"/>
              </a:rPr>
              <a:t>tasks </a:t>
            </a:r>
            <a:r>
              <a:rPr lang="en-US" sz="3200" dirty="0">
                <a:latin typeface="Segoe UI" panose="020B0502040204020203" pitchFamily="34" charset="0"/>
                <a:cs typeface="Segoe UI" panose="020B0502040204020203" pitchFamily="34" charset="0"/>
              </a:rPr>
              <a:t>into microtasks</a:t>
            </a:r>
            <a:endParaRPr lang="en-US" sz="4400" dirty="0">
              <a:latin typeface="Segoe UI" panose="020B0502040204020203" pitchFamily="34" charset="0"/>
              <a:cs typeface="Segoe UI" panose="020B0502040204020203" pitchFamily="34" charset="0"/>
            </a:endParaRP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Examples of many complex tasks can be broken down</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What tasks can be broken down? How to capture context?</a:t>
            </a:r>
          </a:p>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Completion</a:t>
            </a:r>
            <a:r>
              <a:rPr lang="en-US" sz="3200" b="1" dirty="0" smtClean="0">
                <a:latin typeface="Segoe UI" panose="020B0502040204020203" pitchFamily="34" charset="0"/>
                <a:cs typeface="Segoe UI" panose="020B0502040204020203" pitchFamily="34" charset="0"/>
              </a:rPr>
              <a:t> </a:t>
            </a:r>
            <a:r>
              <a:rPr lang="en-US" sz="3200" dirty="0" smtClean="0">
                <a:latin typeface="Segoe UI" panose="020B0502040204020203" pitchFamily="34" charset="0"/>
                <a:cs typeface="Segoe UI" panose="020B0502040204020203" pitchFamily="34" charset="0"/>
              </a:rPr>
              <a:t>– </a:t>
            </a:r>
            <a:r>
              <a:rPr lang="en-US" sz="3200" dirty="0">
                <a:latin typeface="Segoe UI" panose="020B0502040204020203" pitchFamily="34" charset="0"/>
                <a:cs typeface="Segoe UI" panose="020B0502040204020203" pitchFamily="34" charset="0"/>
              </a:rPr>
              <a:t>Make it easy to </a:t>
            </a:r>
            <a:r>
              <a:rPr lang="en-US" sz="3200" dirty="0" smtClean="0">
                <a:latin typeface="Segoe UI" panose="020B0502040204020203" pitchFamily="34" charset="0"/>
                <a:cs typeface="Segoe UI" panose="020B0502040204020203" pitchFamily="34" charset="0"/>
              </a:rPr>
              <a:t>do microtasks</a:t>
            </a:r>
            <a:endParaRPr lang="en-US" sz="4400" dirty="0">
              <a:latin typeface="Segoe UI" panose="020B0502040204020203" pitchFamily="34" charset="0"/>
              <a:cs typeface="Segoe UI" panose="020B0502040204020203" pitchFamily="34" charset="0"/>
            </a:endParaRP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a:t>
            </a:r>
            <a:r>
              <a:rPr lang="en-US" sz="2800" dirty="0" err="1" smtClean="0">
                <a:latin typeface="Segoe UI" panose="020B0502040204020203" pitchFamily="34" charset="0"/>
                <a:cs typeface="Segoe UI" panose="020B0502040204020203" pitchFamily="34" charset="0"/>
              </a:rPr>
              <a:t>Microtasking</a:t>
            </a:r>
            <a:r>
              <a:rPr lang="en-US" sz="2800" dirty="0" smtClean="0">
                <a:latin typeface="Segoe UI" panose="020B0502040204020203" pitchFamily="34" charset="0"/>
                <a:cs typeface="Segoe UI" panose="020B0502040204020203" pitchFamily="34" charset="0"/>
              </a:rPr>
              <a:t> is easier, </a:t>
            </a:r>
            <a:r>
              <a:rPr lang="en-US" sz="2800" dirty="0">
                <a:latin typeface="Segoe UI" panose="020B0502040204020203" pitchFamily="34" charset="0"/>
                <a:cs typeface="Segoe UI" panose="020B0502040204020203" pitchFamily="34" charset="0"/>
              </a:rPr>
              <a:t>especially </a:t>
            </a:r>
            <a:r>
              <a:rPr lang="en-US" sz="2800" dirty="0" smtClean="0">
                <a:latin typeface="Segoe UI" panose="020B0502040204020203" pitchFamily="34" charset="0"/>
                <a:cs typeface="Segoe UI" panose="020B0502040204020203" pitchFamily="34" charset="0"/>
              </a:rPr>
              <a:t>when mobile</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When to break tasks down? How to prioritize microtasks?</a:t>
            </a:r>
          </a:p>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Sharing</a:t>
            </a:r>
            <a:r>
              <a:rPr lang="en-US" sz="3200" b="1" dirty="0" smtClean="0">
                <a:latin typeface="Segoe UI" panose="020B0502040204020203" pitchFamily="34" charset="0"/>
                <a:cs typeface="Segoe UI" panose="020B0502040204020203" pitchFamily="34" charset="0"/>
              </a:rPr>
              <a:t> </a:t>
            </a:r>
            <a:r>
              <a:rPr lang="en-US" sz="3200" dirty="0" smtClean="0">
                <a:latin typeface="Segoe UI" panose="020B0502040204020203" pitchFamily="34" charset="0"/>
                <a:cs typeface="Segoe UI" panose="020B0502040204020203" pitchFamily="34" charset="0"/>
              </a:rPr>
              <a:t>– Get microtasks </a:t>
            </a:r>
            <a:r>
              <a:rPr lang="en-US" sz="3200" dirty="0">
                <a:latin typeface="Segoe UI" panose="020B0502040204020203" pitchFamily="34" charset="0"/>
                <a:cs typeface="Segoe UI" panose="020B0502040204020203" pitchFamily="34" charset="0"/>
              </a:rPr>
              <a:t>to the right </a:t>
            </a:r>
            <a:r>
              <a:rPr lang="en-US" sz="3200" dirty="0" smtClean="0">
                <a:latin typeface="Segoe UI" panose="020B0502040204020203" pitchFamily="34" charset="0"/>
                <a:cs typeface="Segoe UI" panose="020B0502040204020203" pitchFamily="34" charset="0"/>
              </a:rPr>
              <a:t>person</a:t>
            </a:r>
            <a:endParaRPr lang="en-US" sz="4400" dirty="0">
              <a:latin typeface="Segoe UI" panose="020B0502040204020203" pitchFamily="34" charset="0"/>
              <a:cs typeface="Segoe UI" panose="020B0502040204020203" pitchFamily="34" charset="0"/>
            </a:endParaRP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Reduce collaboration overhead with </a:t>
            </a:r>
            <a:r>
              <a:rPr lang="en-US" sz="2800" dirty="0">
                <a:latin typeface="Segoe UI" panose="020B0502040204020203" pitchFamily="34" charset="0"/>
                <a:cs typeface="Segoe UI" panose="020B0502040204020203" pitchFamily="34" charset="0"/>
              </a:rPr>
              <a:t>colleagues, </a:t>
            </a:r>
            <a:r>
              <a:rPr lang="en-US" sz="2800" dirty="0" smtClean="0">
                <a:latin typeface="Segoe UI" panose="020B0502040204020203" pitchFamily="34" charset="0"/>
                <a:cs typeface="Segoe UI" panose="020B0502040204020203" pitchFamily="34" charset="0"/>
              </a:rPr>
              <a:t>crowd</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Who is the best person to do a microtask?</a:t>
            </a:r>
          </a:p>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Automation</a:t>
            </a:r>
            <a:r>
              <a:rPr lang="en-US" sz="3200" dirty="0" smtClean="0">
                <a:solidFill>
                  <a:schemeClr val="accent1"/>
                </a:solidFill>
                <a:latin typeface="Segoe UI" panose="020B0502040204020203" pitchFamily="34" charset="0"/>
                <a:cs typeface="Segoe UI" panose="020B0502040204020203" pitchFamily="34" charset="0"/>
              </a:rPr>
              <a:t> </a:t>
            </a:r>
            <a:r>
              <a:rPr lang="en-US" sz="3200" dirty="0">
                <a:latin typeface="Segoe UI" panose="020B0502040204020203" pitchFamily="34" charset="0"/>
                <a:cs typeface="Segoe UI" panose="020B0502040204020203" pitchFamily="34" charset="0"/>
              </a:rPr>
              <a:t>– </a:t>
            </a:r>
            <a:r>
              <a:rPr lang="en-US" sz="3200" dirty="0" smtClean="0">
                <a:latin typeface="Segoe UI" panose="020B0502040204020203" pitchFamily="34" charset="0"/>
                <a:cs typeface="Segoe UI" panose="020B0502040204020203" pitchFamily="34" charset="0"/>
              </a:rPr>
              <a:t>Learn microtasks via hybrid intelligence</a:t>
            </a: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Possible to incorporate automation into workflows</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When can AI </a:t>
            </a:r>
            <a:r>
              <a:rPr lang="en-US" sz="2800" dirty="0">
                <a:latin typeface="Segoe UI" panose="020B0502040204020203" pitchFamily="34" charset="0"/>
                <a:cs typeface="Segoe UI" panose="020B0502040204020203" pitchFamily="34" charset="0"/>
              </a:rPr>
              <a:t>systems </a:t>
            </a:r>
            <a:r>
              <a:rPr lang="en-US" sz="2800" dirty="0" smtClean="0">
                <a:latin typeface="Segoe UI" panose="020B0502040204020203" pitchFamily="34" charset="0"/>
                <a:cs typeface="Segoe UI" panose="020B0502040204020203" pitchFamily="34" charset="0"/>
              </a:rPr>
              <a:t>benefit </a:t>
            </a:r>
            <a:r>
              <a:rPr lang="en-US" sz="2800" dirty="0">
                <a:latin typeface="Segoe UI" panose="020B0502040204020203" pitchFamily="34" charset="0"/>
                <a:cs typeface="Segoe UI" panose="020B0502040204020203" pitchFamily="34" charset="0"/>
              </a:rPr>
              <a:t>from human </a:t>
            </a:r>
            <a:r>
              <a:rPr lang="en-US" sz="2800" dirty="0" smtClean="0">
                <a:latin typeface="Segoe UI" panose="020B0502040204020203" pitchFamily="34" charset="0"/>
                <a:cs typeface="Segoe UI" panose="020B0502040204020203" pitchFamily="34" charset="0"/>
              </a:rPr>
              <a:t>input?</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630807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Learn More about Microproductivity</a:t>
            </a:r>
            <a:endParaRPr lang="en-US" dirty="0">
              <a:solidFill>
                <a:schemeClr val="accent6"/>
              </a:solidFill>
              <a:latin typeface="Segoe UI" panose="020B0502040204020203" pitchFamily="34" charset="0"/>
              <a:cs typeface="Segoe UI" panose="020B0502040204020203" pitchFamily="34" charset="0"/>
            </a:endParaRPr>
          </a:p>
        </p:txBody>
      </p:sp>
      <p:sp>
        <p:nvSpPr>
          <p:cNvPr id="5" name="Content Placeholder 4"/>
          <p:cNvSpPr>
            <a:spLocks noGrp="1"/>
          </p:cNvSpPr>
          <p:nvPr>
            <p:ph idx="1"/>
          </p:nvPr>
        </p:nvSpPr>
        <p:spPr/>
        <p:txBody>
          <a:bodyPr>
            <a:normAutofit fontScale="40000" lnSpcReduction="20000"/>
          </a:bodyPr>
          <a:lstStyle/>
          <a:p>
            <a:pPr marL="0" indent="0">
              <a:buNone/>
            </a:pPr>
            <a:r>
              <a:rPr lang="en-US" sz="4000" b="1" dirty="0" smtClean="0">
                <a:solidFill>
                  <a:schemeClr val="tx2"/>
                </a:solidFill>
                <a:latin typeface="Segoe UI" panose="020B0502040204020203" pitchFamily="34" charset="0"/>
                <a:cs typeface="Segoe UI" panose="020B0502040204020203" pitchFamily="34" charset="0"/>
              </a:rPr>
              <a:t>Overview</a:t>
            </a:r>
            <a:endParaRPr lang="en-US" sz="4000" dirty="0" smtClean="0">
              <a:solidFill>
                <a:schemeClr val="tx2"/>
              </a:solidFill>
              <a:latin typeface="Segoe UI" panose="020B0502040204020203" pitchFamily="34" charset="0"/>
              <a:cs typeface="Segoe UI" panose="020B0502040204020203" pitchFamily="34" charset="0"/>
            </a:endParaRPr>
          </a:p>
          <a:p>
            <a:pPr lvl="1"/>
            <a:r>
              <a:rPr lang="en-US" sz="3000" dirty="0" smtClean="0">
                <a:latin typeface="Segoe UI" panose="020B0502040204020203" pitchFamily="34" charset="0"/>
                <a:cs typeface="Segoe UI" panose="020B0502040204020203" pitchFamily="34" charset="0"/>
              </a:rPr>
              <a:t>Teevan</a:t>
            </a:r>
            <a:r>
              <a:rPr lang="en-US" sz="3000" dirty="0">
                <a:latin typeface="Segoe UI" panose="020B0502040204020203" pitchFamily="34" charset="0"/>
                <a:cs typeface="Segoe UI" panose="020B0502040204020203" pitchFamily="34" charset="0"/>
              </a:rPr>
              <a:t>, Libeling, Lasecki. </a:t>
            </a:r>
            <a:r>
              <a:rPr lang="en-US" sz="3000" b="1" dirty="0">
                <a:solidFill>
                  <a:schemeClr val="tx2"/>
                </a:solidFill>
                <a:latin typeface="Segoe UI" panose="020B0502040204020203" pitchFamily="34" charset="0"/>
                <a:cs typeface="Segoe UI" panose="020B0502040204020203" pitchFamily="34" charset="0"/>
              </a:rPr>
              <a:t>Selfsourcing </a:t>
            </a:r>
            <a:r>
              <a:rPr lang="en-US" sz="3000" b="1" dirty="0" smtClean="0">
                <a:solidFill>
                  <a:schemeClr val="tx2"/>
                </a:solidFill>
                <a:latin typeface="Segoe UI" panose="020B0502040204020203" pitchFamily="34" charset="0"/>
                <a:cs typeface="Segoe UI" panose="020B0502040204020203" pitchFamily="34" charset="0"/>
              </a:rPr>
              <a:t>personal tasks</a:t>
            </a:r>
            <a:r>
              <a:rPr lang="en-US" sz="3000" dirty="0">
                <a:latin typeface="Segoe UI" panose="020B0502040204020203" pitchFamily="34" charset="0"/>
                <a:cs typeface="Segoe UI" panose="020B0502040204020203" pitchFamily="34" charset="0"/>
              </a:rPr>
              <a:t>. CHI 2014.</a:t>
            </a:r>
          </a:p>
          <a:p>
            <a:pPr lvl="1"/>
            <a:r>
              <a:rPr lang="en-US" sz="3000" dirty="0" smtClean="0">
                <a:latin typeface="Segoe UI" panose="020B0502040204020203" pitchFamily="34" charset="0"/>
                <a:cs typeface="Segoe UI" panose="020B0502040204020203" pitchFamily="34" charset="0"/>
              </a:rPr>
              <a:t>Teevan</a:t>
            </a:r>
            <a:r>
              <a:rPr lang="en-US" sz="3000" dirty="0">
                <a:latin typeface="Segoe UI" panose="020B0502040204020203" pitchFamily="34" charset="0"/>
                <a:cs typeface="Segoe UI" panose="020B0502040204020203" pitchFamily="34" charset="0"/>
              </a:rPr>
              <a:t>. </a:t>
            </a:r>
            <a:r>
              <a:rPr lang="en-US" sz="3000" b="1" dirty="0">
                <a:solidFill>
                  <a:schemeClr val="tx2"/>
                </a:solidFill>
                <a:latin typeface="Segoe UI" panose="020B0502040204020203" pitchFamily="34" charset="0"/>
                <a:cs typeface="Segoe UI" panose="020B0502040204020203" pitchFamily="34" charset="0"/>
              </a:rPr>
              <a:t>The </a:t>
            </a:r>
            <a:r>
              <a:rPr lang="en-US" sz="3000" b="1" dirty="0" smtClean="0">
                <a:solidFill>
                  <a:schemeClr val="tx2"/>
                </a:solidFill>
                <a:latin typeface="Segoe UI" panose="020B0502040204020203" pitchFamily="34" charset="0"/>
                <a:cs typeface="Segoe UI" panose="020B0502040204020203" pitchFamily="34" charset="0"/>
              </a:rPr>
              <a:t>future </a:t>
            </a:r>
            <a:r>
              <a:rPr lang="en-US" sz="3000" b="1" dirty="0">
                <a:solidFill>
                  <a:schemeClr val="tx2"/>
                </a:solidFill>
                <a:latin typeface="Segoe UI" panose="020B0502040204020203" pitchFamily="34" charset="0"/>
                <a:cs typeface="Segoe UI" panose="020B0502040204020203" pitchFamily="34" charset="0"/>
              </a:rPr>
              <a:t>of </a:t>
            </a:r>
            <a:r>
              <a:rPr lang="en-US" sz="3000" b="1" dirty="0" smtClean="0">
                <a:solidFill>
                  <a:schemeClr val="tx2"/>
                </a:solidFill>
                <a:latin typeface="Segoe UI" panose="020B0502040204020203" pitchFamily="34" charset="0"/>
                <a:cs typeface="Segoe UI" panose="020B0502040204020203" pitchFamily="34" charset="0"/>
              </a:rPr>
              <a:t>microwork</a:t>
            </a:r>
            <a:r>
              <a:rPr lang="en-US" sz="3000" dirty="0">
                <a:latin typeface="Segoe UI" panose="020B0502040204020203" pitchFamily="34" charset="0"/>
                <a:cs typeface="Segoe UI" panose="020B0502040204020203" pitchFamily="34" charset="0"/>
              </a:rPr>
              <a:t>. XRDS, 2016</a:t>
            </a:r>
            <a:r>
              <a:rPr lang="en-US" sz="3000" dirty="0" smtClean="0">
                <a:latin typeface="Segoe UI" panose="020B0502040204020203" pitchFamily="34" charset="0"/>
                <a:cs typeface="Segoe UI" panose="020B0502040204020203" pitchFamily="34" charset="0"/>
              </a:rPr>
              <a:t>.</a:t>
            </a:r>
          </a:p>
          <a:p>
            <a:pPr lvl="1"/>
            <a:r>
              <a:rPr lang="en-US" sz="3000" dirty="0" smtClean="0">
                <a:latin typeface="Segoe UI" panose="020B0502040204020203" pitchFamily="34" charset="0"/>
                <a:cs typeface="Segoe UI" panose="020B0502040204020203" pitchFamily="34" charset="0"/>
              </a:rPr>
              <a:t>Teevan</a:t>
            </a:r>
            <a:r>
              <a:rPr lang="en-US" sz="3000" dirty="0">
                <a:latin typeface="Segoe UI" panose="020B0502040204020203" pitchFamily="34" charset="0"/>
                <a:cs typeface="Segoe UI" panose="020B0502040204020203" pitchFamily="34" charset="0"/>
              </a:rPr>
              <a:t>, Iqbal, Cai, Bigham, Bernstein, Gerber. </a:t>
            </a:r>
            <a:r>
              <a:rPr lang="en-US" sz="3000" b="1" dirty="0">
                <a:solidFill>
                  <a:schemeClr val="tx2"/>
                </a:solidFill>
                <a:latin typeface="Segoe UI" panose="020B0502040204020203" pitchFamily="34" charset="0"/>
                <a:cs typeface="Segoe UI" panose="020B0502040204020203" pitchFamily="34" charset="0"/>
              </a:rPr>
              <a:t>Productivity </a:t>
            </a:r>
            <a:r>
              <a:rPr lang="en-US" sz="3000" b="1" dirty="0" smtClean="0">
                <a:solidFill>
                  <a:schemeClr val="tx2"/>
                </a:solidFill>
                <a:latin typeface="Segoe UI" panose="020B0502040204020203" pitchFamily="34" charset="0"/>
                <a:cs typeface="Segoe UI" panose="020B0502040204020203" pitchFamily="34" charset="0"/>
              </a:rPr>
              <a:t>decomposed</a:t>
            </a:r>
            <a:r>
              <a:rPr lang="en-US" sz="3000" b="1" dirty="0">
                <a:solidFill>
                  <a:schemeClr val="tx2"/>
                </a:solidFill>
                <a:latin typeface="Segoe UI" panose="020B0502040204020203" pitchFamily="34" charset="0"/>
                <a:cs typeface="Segoe UI" panose="020B0502040204020203" pitchFamily="34" charset="0"/>
              </a:rPr>
              <a:t>: Getting </a:t>
            </a:r>
            <a:r>
              <a:rPr lang="en-US" sz="3000" b="1" dirty="0" smtClean="0">
                <a:solidFill>
                  <a:schemeClr val="tx2"/>
                </a:solidFill>
                <a:latin typeface="Segoe UI" panose="020B0502040204020203" pitchFamily="34" charset="0"/>
                <a:cs typeface="Segoe UI" panose="020B0502040204020203" pitchFamily="34" charset="0"/>
              </a:rPr>
              <a:t>big things done </a:t>
            </a:r>
            <a:r>
              <a:rPr lang="en-US" sz="3000" b="1" dirty="0">
                <a:solidFill>
                  <a:schemeClr val="tx2"/>
                </a:solidFill>
                <a:latin typeface="Segoe UI" panose="020B0502040204020203" pitchFamily="34" charset="0"/>
                <a:cs typeface="Segoe UI" panose="020B0502040204020203" pitchFamily="34" charset="0"/>
              </a:rPr>
              <a:t>with </a:t>
            </a:r>
            <a:r>
              <a:rPr lang="en-US" sz="3000" b="1" dirty="0" smtClean="0">
                <a:solidFill>
                  <a:schemeClr val="tx2"/>
                </a:solidFill>
                <a:latin typeface="Segoe UI" panose="020B0502040204020203" pitchFamily="34" charset="0"/>
                <a:cs typeface="Segoe UI" panose="020B0502040204020203" pitchFamily="34" charset="0"/>
              </a:rPr>
              <a:t>little microtasks</a:t>
            </a:r>
            <a:r>
              <a:rPr lang="en-US" sz="3000" dirty="0">
                <a:latin typeface="Segoe UI" panose="020B0502040204020203" pitchFamily="34" charset="0"/>
                <a:cs typeface="Segoe UI" panose="020B0502040204020203" pitchFamily="34" charset="0"/>
              </a:rPr>
              <a:t>. </a:t>
            </a:r>
            <a:r>
              <a:rPr lang="en-US" sz="3000" dirty="0" smtClean="0">
                <a:latin typeface="Segoe UI" panose="020B0502040204020203" pitchFamily="34" charset="0"/>
                <a:cs typeface="Segoe UI" panose="020B0502040204020203" pitchFamily="34" charset="0"/>
              </a:rPr>
              <a:t>CHI 2016.</a:t>
            </a:r>
            <a:endParaRPr lang="en-US" sz="3000" dirty="0">
              <a:latin typeface="Segoe UI" panose="020B0502040204020203" pitchFamily="34" charset="0"/>
              <a:cs typeface="Segoe UI" panose="020B0502040204020203" pitchFamily="34" charset="0"/>
            </a:endParaRPr>
          </a:p>
          <a:p>
            <a:pPr lvl="1"/>
            <a:r>
              <a:rPr lang="en-US" sz="3000" dirty="0" smtClean="0">
                <a:latin typeface="Segoe UI" panose="020B0502040204020203" pitchFamily="34" charset="0"/>
                <a:cs typeface="Segoe UI" panose="020B0502040204020203" pitchFamily="34" charset="0"/>
              </a:rPr>
              <a:t>Greer</a:t>
            </a:r>
            <a:r>
              <a:rPr lang="en-US" sz="3000" dirty="0">
                <a:latin typeface="Segoe UI" panose="020B0502040204020203" pitchFamily="34" charset="0"/>
                <a:cs typeface="Segoe UI" panose="020B0502040204020203" pitchFamily="34" charset="0"/>
              </a:rPr>
              <a:t>, Teevan, Iqbal. </a:t>
            </a:r>
            <a:r>
              <a:rPr lang="en-US" sz="3000" b="1" dirty="0">
                <a:solidFill>
                  <a:schemeClr val="tx2"/>
                </a:solidFill>
                <a:latin typeface="Segoe UI" panose="020B0502040204020203" pitchFamily="34" charset="0"/>
                <a:cs typeface="Segoe UI" panose="020B0502040204020203" pitchFamily="34" charset="0"/>
              </a:rPr>
              <a:t>An </a:t>
            </a:r>
            <a:r>
              <a:rPr lang="en-US" sz="3000" b="1" dirty="0" smtClean="0">
                <a:solidFill>
                  <a:schemeClr val="tx2"/>
                </a:solidFill>
                <a:latin typeface="Segoe UI" panose="020B0502040204020203" pitchFamily="34" charset="0"/>
                <a:cs typeface="Segoe UI" panose="020B0502040204020203" pitchFamily="34" charset="0"/>
              </a:rPr>
              <a:t>introduction </a:t>
            </a:r>
            <a:r>
              <a:rPr lang="en-US" sz="3000" b="1" dirty="0">
                <a:solidFill>
                  <a:schemeClr val="tx2"/>
                </a:solidFill>
                <a:latin typeface="Segoe UI" panose="020B0502040204020203" pitchFamily="34" charset="0"/>
                <a:cs typeface="Segoe UI" panose="020B0502040204020203" pitchFamily="34" charset="0"/>
              </a:rPr>
              <a:t>to </a:t>
            </a:r>
            <a:r>
              <a:rPr lang="en-US" sz="3000" b="1" dirty="0" smtClean="0">
                <a:solidFill>
                  <a:schemeClr val="tx2"/>
                </a:solidFill>
                <a:latin typeface="Segoe UI" panose="020B0502040204020203" pitchFamily="34" charset="0"/>
                <a:cs typeface="Segoe UI" panose="020B0502040204020203" pitchFamily="34" charset="0"/>
              </a:rPr>
              <a:t>technological support </a:t>
            </a:r>
            <a:r>
              <a:rPr lang="en-US" sz="3000" b="1" dirty="0">
                <a:solidFill>
                  <a:schemeClr val="tx2"/>
                </a:solidFill>
                <a:latin typeface="Segoe UI" panose="020B0502040204020203" pitchFamily="34" charset="0"/>
                <a:cs typeface="Segoe UI" panose="020B0502040204020203" pitchFamily="34" charset="0"/>
              </a:rPr>
              <a:t>for </a:t>
            </a:r>
            <a:r>
              <a:rPr lang="en-US" sz="3000" b="1" dirty="0" smtClean="0">
                <a:solidFill>
                  <a:schemeClr val="tx2"/>
                </a:solidFill>
                <a:latin typeface="Segoe UI" panose="020B0502040204020203" pitchFamily="34" charset="0"/>
                <a:cs typeface="Segoe UI" panose="020B0502040204020203" pitchFamily="34" charset="0"/>
              </a:rPr>
              <a:t>writing</a:t>
            </a:r>
            <a:r>
              <a:rPr lang="en-US" sz="3000" dirty="0">
                <a:latin typeface="Segoe UI" panose="020B0502040204020203" pitchFamily="34" charset="0"/>
                <a:cs typeface="Segoe UI" panose="020B0502040204020203" pitchFamily="34" charset="0"/>
              </a:rPr>
              <a:t>. MSR-TR-2016-01, 2016</a:t>
            </a:r>
            <a:r>
              <a:rPr lang="en-US" sz="3000" dirty="0" smtClean="0">
                <a:latin typeface="Segoe UI" panose="020B0502040204020203" pitchFamily="34" charset="0"/>
                <a:cs typeface="Segoe UI" panose="020B0502040204020203" pitchFamily="34" charset="0"/>
              </a:rPr>
              <a:t>.</a:t>
            </a:r>
          </a:p>
          <a:p>
            <a:pPr marL="0" indent="0">
              <a:buNone/>
            </a:pPr>
            <a:r>
              <a:rPr lang="en-US" sz="4000" b="1" dirty="0" smtClean="0">
                <a:solidFill>
                  <a:schemeClr val="accent1"/>
                </a:solidFill>
                <a:latin typeface="Segoe UI" panose="020B0502040204020203" pitchFamily="34" charset="0"/>
                <a:cs typeface="Segoe UI" panose="020B0502040204020203" pitchFamily="34" charset="0"/>
              </a:rPr>
              <a:t>Task Structure</a:t>
            </a:r>
            <a:endParaRPr lang="en-US" sz="4000" dirty="0" smtClean="0">
              <a:solidFill>
                <a:schemeClr val="tx2"/>
              </a:solidFill>
              <a:latin typeface="Segoe UI" panose="020B0502040204020203" pitchFamily="34" charset="0"/>
              <a:cs typeface="Segoe UI" panose="020B0502040204020203" pitchFamily="34" charset="0"/>
            </a:endParaRPr>
          </a:p>
          <a:p>
            <a:pPr lvl="1"/>
            <a:r>
              <a:rPr lang="en-US" sz="3000" dirty="0" smtClean="0">
                <a:latin typeface="Segoe UI" panose="020B0502040204020203" pitchFamily="34" charset="0"/>
                <a:cs typeface="Segoe UI" panose="020B0502040204020203" pitchFamily="34" charset="0"/>
              </a:rPr>
              <a:t>Cheng</a:t>
            </a:r>
            <a:r>
              <a:rPr lang="en-US" sz="3000" dirty="0">
                <a:latin typeface="Segoe UI" panose="020B0502040204020203" pitchFamily="34" charset="0"/>
                <a:cs typeface="Segoe UI" panose="020B0502040204020203" pitchFamily="34" charset="0"/>
              </a:rPr>
              <a:t>, Teevan, Iqbal, Bernstein. </a:t>
            </a:r>
            <a:r>
              <a:rPr lang="en-US" sz="3000" b="1" dirty="0">
                <a:solidFill>
                  <a:schemeClr val="tx2"/>
                </a:solidFill>
                <a:latin typeface="Segoe UI" panose="020B0502040204020203" pitchFamily="34" charset="0"/>
                <a:cs typeface="Segoe UI" panose="020B0502040204020203" pitchFamily="34" charset="0"/>
              </a:rPr>
              <a:t>Break </a:t>
            </a:r>
            <a:r>
              <a:rPr lang="en-US" sz="3000" b="1" dirty="0" smtClean="0">
                <a:solidFill>
                  <a:schemeClr val="tx2"/>
                </a:solidFill>
                <a:latin typeface="Segoe UI" panose="020B0502040204020203" pitchFamily="34" charset="0"/>
                <a:cs typeface="Segoe UI" panose="020B0502040204020203" pitchFamily="34" charset="0"/>
              </a:rPr>
              <a:t>it down</a:t>
            </a:r>
            <a:r>
              <a:rPr lang="en-US" sz="3000" b="1" dirty="0">
                <a:solidFill>
                  <a:schemeClr val="tx2"/>
                </a:solidFill>
                <a:latin typeface="Segoe UI" panose="020B0502040204020203" pitchFamily="34" charset="0"/>
                <a:cs typeface="Segoe UI" panose="020B0502040204020203" pitchFamily="34" charset="0"/>
              </a:rPr>
              <a:t>: A </a:t>
            </a:r>
            <a:r>
              <a:rPr lang="en-US" sz="3000" b="1" dirty="0" smtClean="0">
                <a:solidFill>
                  <a:schemeClr val="tx2"/>
                </a:solidFill>
                <a:latin typeface="Segoe UI" panose="020B0502040204020203" pitchFamily="34" charset="0"/>
                <a:cs typeface="Segoe UI" panose="020B0502040204020203" pitchFamily="34" charset="0"/>
              </a:rPr>
              <a:t>comparison </a:t>
            </a:r>
            <a:r>
              <a:rPr lang="en-US" sz="3000" b="1" dirty="0">
                <a:solidFill>
                  <a:schemeClr val="tx2"/>
                </a:solidFill>
                <a:latin typeface="Segoe UI" panose="020B0502040204020203" pitchFamily="34" charset="0"/>
                <a:cs typeface="Segoe UI" panose="020B0502040204020203" pitchFamily="34" charset="0"/>
              </a:rPr>
              <a:t>of </a:t>
            </a:r>
            <a:r>
              <a:rPr lang="en-US" sz="3000" b="1" dirty="0" smtClean="0">
                <a:solidFill>
                  <a:schemeClr val="tx2"/>
                </a:solidFill>
                <a:latin typeface="Segoe UI" panose="020B0502040204020203" pitchFamily="34" charset="0"/>
                <a:cs typeface="Segoe UI" panose="020B0502040204020203" pitchFamily="34" charset="0"/>
              </a:rPr>
              <a:t>macro- </a:t>
            </a:r>
            <a:r>
              <a:rPr lang="en-US" sz="3000" b="1" dirty="0">
                <a:solidFill>
                  <a:schemeClr val="tx2"/>
                </a:solidFill>
                <a:latin typeface="Segoe UI" panose="020B0502040204020203" pitchFamily="34" charset="0"/>
                <a:cs typeface="Segoe UI" panose="020B0502040204020203" pitchFamily="34" charset="0"/>
              </a:rPr>
              <a:t>and </a:t>
            </a:r>
            <a:r>
              <a:rPr lang="en-US" sz="3000" b="1" dirty="0" smtClean="0">
                <a:solidFill>
                  <a:schemeClr val="tx2"/>
                </a:solidFill>
                <a:latin typeface="Segoe UI" panose="020B0502040204020203" pitchFamily="34" charset="0"/>
                <a:cs typeface="Segoe UI" panose="020B0502040204020203" pitchFamily="34" charset="0"/>
              </a:rPr>
              <a:t>microtasks</a:t>
            </a:r>
            <a:r>
              <a:rPr lang="en-US" sz="3000" dirty="0">
                <a:latin typeface="Segoe UI" panose="020B0502040204020203" pitchFamily="34" charset="0"/>
                <a:cs typeface="Segoe UI" panose="020B0502040204020203" pitchFamily="34" charset="0"/>
              </a:rPr>
              <a:t>. CHI </a:t>
            </a:r>
            <a:r>
              <a:rPr lang="en-US" sz="3000" dirty="0" smtClean="0">
                <a:latin typeface="Segoe UI" panose="020B0502040204020203" pitchFamily="34" charset="0"/>
                <a:cs typeface="Segoe UI" panose="020B0502040204020203" pitchFamily="34" charset="0"/>
              </a:rPr>
              <a:t>2015.</a:t>
            </a:r>
          </a:p>
          <a:p>
            <a:pPr lvl="1"/>
            <a:r>
              <a:rPr lang="en-US" sz="3000" dirty="0">
                <a:latin typeface="Segoe UI" panose="020B0502040204020203" pitchFamily="34" charset="0"/>
                <a:cs typeface="Segoe UI" panose="020B0502040204020203" pitchFamily="34" charset="0"/>
              </a:rPr>
              <a:t>Teevan, Iqbal, von Veh. </a:t>
            </a:r>
            <a:r>
              <a:rPr lang="en-US" sz="3000" b="1" dirty="0">
                <a:solidFill>
                  <a:schemeClr val="tx2"/>
                </a:solidFill>
                <a:latin typeface="Segoe UI" panose="020B0502040204020203" pitchFamily="34" charset="0"/>
                <a:cs typeface="Segoe UI" panose="020B0502040204020203" pitchFamily="34" charset="0"/>
              </a:rPr>
              <a:t>Supporting </a:t>
            </a:r>
            <a:r>
              <a:rPr lang="en-US" sz="3000" b="1" dirty="0" smtClean="0">
                <a:solidFill>
                  <a:schemeClr val="tx2"/>
                </a:solidFill>
                <a:latin typeface="Segoe UI" panose="020B0502040204020203" pitchFamily="34" charset="0"/>
                <a:cs typeface="Segoe UI" panose="020B0502040204020203" pitchFamily="34" charset="0"/>
              </a:rPr>
              <a:t>collaborative writing </a:t>
            </a:r>
            <a:r>
              <a:rPr lang="en-US" sz="3000" b="1" dirty="0">
                <a:solidFill>
                  <a:schemeClr val="tx2"/>
                </a:solidFill>
                <a:latin typeface="Segoe UI" panose="020B0502040204020203" pitchFamily="34" charset="0"/>
                <a:cs typeface="Segoe UI" panose="020B0502040204020203" pitchFamily="34" charset="0"/>
              </a:rPr>
              <a:t>with </a:t>
            </a:r>
            <a:r>
              <a:rPr lang="en-US" sz="3000" b="1" dirty="0" smtClean="0">
                <a:solidFill>
                  <a:schemeClr val="tx2"/>
                </a:solidFill>
                <a:latin typeface="Segoe UI" panose="020B0502040204020203" pitchFamily="34" charset="0"/>
                <a:cs typeface="Segoe UI" panose="020B0502040204020203" pitchFamily="34" charset="0"/>
              </a:rPr>
              <a:t>microtasks</a:t>
            </a:r>
            <a:r>
              <a:rPr lang="en-US" sz="3000" dirty="0">
                <a:latin typeface="Segoe UI" panose="020B0502040204020203" pitchFamily="34" charset="0"/>
                <a:cs typeface="Segoe UI" panose="020B0502040204020203" pitchFamily="34" charset="0"/>
              </a:rPr>
              <a:t>. CHI 2016</a:t>
            </a:r>
            <a:r>
              <a:rPr lang="en-US" sz="3000" dirty="0" smtClean="0">
                <a:latin typeface="Segoe UI" panose="020B0502040204020203" pitchFamily="34" charset="0"/>
                <a:cs typeface="Segoe UI" panose="020B0502040204020203" pitchFamily="34" charset="0"/>
              </a:rPr>
              <a:t>.</a:t>
            </a:r>
          </a:p>
          <a:p>
            <a:pPr marL="0" indent="0">
              <a:buNone/>
            </a:pPr>
            <a:r>
              <a:rPr lang="en-US" sz="4000" b="1" dirty="0" smtClean="0">
                <a:solidFill>
                  <a:schemeClr val="accent1"/>
                </a:solidFill>
                <a:latin typeface="Segoe UI" panose="020B0502040204020203" pitchFamily="34" charset="0"/>
                <a:cs typeface="Segoe UI" panose="020B0502040204020203" pitchFamily="34" charset="0"/>
              </a:rPr>
              <a:t>Task Completion</a:t>
            </a:r>
            <a:endParaRPr lang="en-US" sz="4000" dirty="0" smtClean="0">
              <a:latin typeface="Segoe UI" panose="020B0502040204020203" pitchFamily="34" charset="0"/>
              <a:cs typeface="Segoe UI" panose="020B0502040204020203" pitchFamily="34" charset="0"/>
            </a:endParaRPr>
          </a:p>
          <a:p>
            <a:pPr lvl="1"/>
            <a:r>
              <a:rPr lang="en-US" sz="3000" dirty="0" smtClean="0">
                <a:latin typeface="Segoe UI" panose="020B0502040204020203" pitchFamily="34" charset="0"/>
                <a:cs typeface="Segoe UI" panose="020B0502040204020203" pitchFamily="34" charset="0"/>
              </a:rPr>
              <a:t>Nebeling</a:t>
            </a:r>
            <a:r>
              <a:rPr lang="en-US" sz="3000" dirty="0">
                <a:latin typeface="Segoe UI" panose="020B0502040204020203" pitchFamily="34" charset="0"/>
                <a:cs typeface="Segoe UI" panose="020B0502040204020203" pitchFamily="34" charset="0"/>
              </a:rPr>
              <a:t>, To, Guo, de Freitas, Teevan, Dow, Bigham. </a:t>
            </a:r>
            <a:r>
              <a:rPr lang="en-US" sz="3000" b="1" dirty="0" err="1">
                <a:solidFill>
                  <a:schemeClr val="tx2"/>
                </a:solidFill>
                <a:latin typeface="Segoe UI" panose="020B0502040204020203" pitchFamily="34" charset="0"/>
                <a:cs typeface="Segoe UI" panose="020B0502040204020203" pitchFamily="34" charset="0"/>
              </a:rPr>
              <a:t>WearWrite</a:t>
            </a:r>
            <a:r>
              <a:rPr lang="en-US" sz="3000" b="1" dirty="0">
                <a:solidFill>
                  <a:schemeClr val="tx2"/>
                </a:solidFill>
                <a:latin typeface="Segoe UI" panose="020B0502040204020203" pitchFamily="34" charset="0"/>
                <a:cs typeface="Segoe UI" panose="020B0502040204020203" pitchFamily="34" charset="0"/>
              </a:rPr>
              <a:t>: </a:t>
            </a:r>
            <a:r>
              <a:rPr lang="en-US" sz="3000" b="1" dirty="0" smtClean="0">
                <a:solidFill>
                  <a:schemeClr val="tx2"/>
                </a:solidFill>
                <a:latin typeface="Segoe UI" panose="020B0502040204020203" pitchFamily="34" charset="0"/>
                <a:cs typeface="Segoe UI" panose="020B0502040204020203" pitchFamily="34" charset="0"/>
              </a:rPr>
              <a:t>Crowd-assisted writing </a:t>
            </a:r>
            <a:r>
              <a:rPr lang="en-US" sz="3000" b="1" dirty="0">
                <a:solidFill>
                  <a:schemeClr val="tx2"/>
                </a:solidFill>
                <a:latin typeface="Segoe UI" panose="020B0502040204020203" pitchFamily="34" charset="0"/>
                <a:cs typeface="Segoe UI" panose="020B0502040204020203" pitchFamily="34" charset="0"/>
              </a:rPr>
              <a:t>from s</a:t>
            </a:r>
            <a:r>
              <a:rPr lang="en-US" sz="3000" b="1" dirty="0" smtClean="0">
                <a:solidFill>
                  <a:schemeClr val="tx2"/>
                </a:solidFill>
                <a:latin typeface="Segoe UI" panose="020B0502040204020203" pitchFamily="34" charset="0"/>
                <a:cs typeface="Segoe UI" panose="020B0502040204020203" pitchFamily="34" charset="0"/>
              </a:rPr>
              <a:t>martwatches</a:t>
            </a:r>
            <a:r>
              <a:rPr lang="en-US" sz="3000" dirty="0">
                <a:latin typeface="Segoe UI" panose="020B0502040204020203" pitchFamily="34" charset="0"/>
                <a:cs typeface="Segoe UI" panose="020B0502040204020203" pitchFamily="34" charset="0"/>
              </a:rPr>
              <a:t>. CHI 2016.</a:t>
            </a:r>
          </a:p>
          <a:p>
            <a:pPr lvl="1"/>
            <a:r>
              <a:rPr lang="en-US" sz="3000" dirty="0" smtClean="0">
                <a:latin typeface="Segoe UI" panose="020B0502040204020203" pitchFamily="34" charset="0"/>
                <a:cs typeface="Segoe UI" panose="020B0502040204020203" pitchFamily="34" charset="0"/>
              </a:rPr>
              <a:t>Cai</a:t>
            </a:r>
            <a:r>
              <a:rPr lang="en-US" sz="3000" dirty="0">
                <a:latin typeface="Segoe UI" panose="020B0502040204020203" pitchFamily="34" charset="0"/>
                <a:cs typeface="Segoe UI" panose="020B0502040204020203" pitchFamily="34" charset="0"/>
              </a:rPr>
              <a:t>, Iqbal, Teevan. </a:t>
            </a:r>
            <a:r>
              <a:rPr lang="en-US" sz="3000" b="1" dirty="0">
                <a:solidFill>
                  <a:schemeClr val="tx2"/>
                </a:solidFill>
                <a:latin typeface="Segoe UI" panose="020B0502040204020203" pitchFamily="34" charset="0"/>
                <a:cs typeface="Segoe UI" panose="020B0502040204020203" pitchFamily="34" charset="0"/>
              </a:rPr>
              <a:t>Chain </a:t>
            </a:r>
            <a:r>
              <a:rPr lang="en-US" sz="3000" b="1" dirty="0" smtClean="0">
                <a:solidFill>
                  <a:schemeClr val="tx2"/>
                </a:solidFill>
                <a:latin typeface="Segoe UI" panose="020B0502040204020203" pitchFamily="34" charset="0"/>
                <a:cs typeface="Segoe UI" panose="020B0502040204020203" pitchFamily="34" charset="0"/>
              </a:rPr>
              <a:t>reactions</a:t>
            </a:r>
            <a:r>
              <a:rPr lang="en-US" sz="3000" b="1" dirty="0">
                <a:solidFill>
                  <a:schemeClr val="tx2"/>
                </a:solidFill>
                <a:latin typeface="Segoe UI" panose="020B0502040204020203" pitchFamily="34" charset="0"/>
                <a:cs typeface="Segoe UI" panose="020B0502040204020203" pitchFamily="34" charset="0"/>
              </a:rPr>
              <a:t>: The </a:t>
            </a:r>
            <a:r>
              <a:rPr lang="en-US" sz="3000" b="1" dirty="0" smtClean="0">
                <a:solidFill>
                  <a:schemeClr val="tx2"/>
                </a:solidFill>
                <a:latin typeface="Segoe UI" panose="020B0502040204020203" pitchFamily="34" charset="0"/>
                <a:cs typeface="Segoe UI" panose="020B0502040204020203" pitchFamily="34" charset="0"/>
              </a:rPr>
              <a:t>impact </a:t>
            </a:r>
            <a:r>
              <a:rPr lang="en-US" sz="3000" b="1" dirty="0">
                <a:solidFill>
                  <a:schemeClr val="tx2"/>
                </a:solidFill>
                <a:latin typeface="Segoe UI" panose="020B0502040204020203" pitchFamily="34" charset="0"/>
                <a:cs typeface="Segoe UI" panose="020B0502040204020203" pitchFamily="34" charset="0"/>
              </a:rPr>
              <a:t>of </a:t>
            </a:r>
            <a:r>
              <a:rPr lang="en-US" sz="3000" b="1" dirty="0" smtClean="0">
                <a:solidFill>
                  <a:schemeClr val="tx2"/>
                </a:solidFill>
                <a:latin typeface="Segoe UI" panose="020B0502040204020203" pitchFamily="34" charset="0"/>
                <a:cs typeface="Segoe UI" panose="020B0502040204020203" pitchFamily="34" charset="0"/>
              </a:rPr>
              <a:t>order </a:t>
            </a:r>
            <a:r>
              <a:rPr lang="en-US" sz="3000" b="1" dirty="0">
                <a:solidFill>
                  <a:schemeClr val="tx2"/>
                </a:solidFill>
                <a:latin typeface="Segoe UI" panose="020B0502040204020203" pitchFamily="34" charset="0"/>
                <a:cs typeface="Segoe UI" panose="020B0502040204020203" pitchFamily="34" charset="0"/>
              </a:rPr>
              <a:t>on </a:t>
            </a:r>
            <a:r>
              <a:rPr lang="en-US" sz="3000" b="1" dirty="0" smtClean="0">
                <a:solidFill>
                  <a:schemeClr val="tx2"/>
                </a:solidFill>
                <a:latin typeface="Segoe UI" panose="020B0502040204020203" pitchFamily="34" charset="0"/>
                <a:cs typeface="Segoe UI" panose="020B0502040204020203" pitchFamily="34" charset="0"/>
              </a:rPr>
              <a:t>microtask chains</a:t>
            </a:r>
            <a:r>
              <a:rPr lang="en-US" sz="3000" dirty="0">
                <a:latin typeface="Segoe UI" panose="020B0502040204020203" pitchFamily="34" charset="0"/>
                <a:cs typeface="Segoe UI" panose="020B0502040204020203" pitchFamily="34" charset="0"/>
              </a:rPr>
              <a:t>. CHI </a:t>
            </a:r>
            <a:r>
              <a:rPr lang="en-US" sz="3000" dirty="0" smtClean="0">
                <a:latin typeface="Segoe UI" panose="020B0502040204020203" pitchFamily="34" charset="0"/>
                <a:cs typeface="Segoe UI" panose="020B0502040204020203" pitchFamily="34" charset="0"/>
              </a:rPr>
              <a:t>2016.</a:t>
            </a:r>
            <a:endParaRPr lang="en-US" sz="3000" dirty="0">
              <a:latin typeface="Segoe UI" panose="020B0502040204020203" pitchFamily="34" charset="0"/>
              <a:cs typeface="Segoe UI" panose="020B0502040204020203" pitchFamily="34" charset="0"/>
            </a:endParaRPr>
          </a:p>
          <a:p>
            <a:pPr marL="0" indent="0">
              <a:buNone/>
            </a:pPr>
            <a:r>
              <a:rPr lang="en-US" sz="4000" b="1" dirty="0" smtClean="0">
                <a:solidFill>
                  <a:schemeClr val="accent1"/>
                </a:solidFill>
                <a:latin typeface="Segoe UI" panose="020B0502040204020203" pitchFamily="34" charset="0"/>
                <a:cs typeface="Segoe UI" panose="020B0502040204020203" pitchFamily="34" charset="0"/>
              </a:rPr>
              <a:t>Task Sharing</a:t>
            </a:r>
            <a:endParaRPr lang="en-US" sz="4000" dirty="0">
              <a:latin typeface="Segoe UI" panose="020B0502040204020203" pitchFamily="34" charset="0"/>
              <a:cs typeface="Segoe UI" panose="020B0502040204020203" pitchFamily="34" charset="0"/>
            </a:endParaRPr>
          </a:p>
          <a:p>
            <a:pPr lvl="1"/>
            <a:r>
              <a:rPr lang="en-US" sz="3000" dirty="0">
                <a:latin typeface="Segoe UI" panose="020B0502040204020203" pitchFamily="34" charset="0"/>
                <a:cs typeface="Segoe UI" panose="020B0502040204020203" pitchFamily="34" charset="0"/>
              </a:rPr>
              <a:t>Agapie, Teevan, Monroy-Hernández. </a:t>
            </a:r>
            <a:r>
              <a:rPr lang="en-US" sz="3000" b="1" dirty="0">
                <a:solidFill>
                  <a:schemeClr val="tx2"/>
                </a:solidFill>
                <a:latin typeface="Segoe UI" panose="020B0502040204020203" pitchFamily="34" charset="0"/>
                <a:cs typeface="Segoe UI" panose="020B0502040204020203" pitchFamily="34" charset="0"/>
              </a:rPr>
              <a:t>Crowdsourcing in the </a:t>
            </a:r>
            <a:r>
              <a:rPr lang="en-US" sz="3000" b="1" dirty="0" smtClean="0">
                <a:solidFill>
                  <a:schemeClr val="tx2"/>
                </a:solidFill>
                <a:latin typeface="Segoe UI" panose="020B0502040204020203" pitchFamily="34" charset="0"/>
                <a:cs typeface="Segoe UI" panose="020B0502040204020203" pitchFamily="34" charset="0"/>
              </a:rPr>
              <a:t>field</a:t>
            </a:r>
            <a:r>
              <a:rPr lang="en-US" sz="3000" b="1" dirty="0">
                <a:solidFill>
                  <a:schemeClr val="tx2"/>
                </a:solidFill>
                <a:latin typeface="Segoe UI" panose="020B0502040204020203" pitchFamily="34" charset="0"/>
                <a:cs typeface="Segoe UI" panose="020B0502040204020203" pitchFamily="34" charset="0"/>
              </a:rPr>
              <a:t>: A </a:t>
            </a:r>
            <a:r>
              <a:rPr lang="en-US" sz="3000" b="1" dirty="0" smtClean="0">
                <a:solidFill>
                  <a:schemeClr val="tx2"/>
                </a:solidFill>
                <a:latin typeface="Segoe UI" panose="020B0502040204020203" pitchFamily="34" charset="0"/>
                <a:cs typeface="Segoe UI" panose="020B0502040204020203" pitchFamily="34" charset="0"/>
              </a:rPr>
              <a:t>case study using local crowds </a:t>
            </a:r>
            <a:r>
              <a:rPr lang="en-US" sz="3000" b="1" dirty="0">
                <a:solidFill>
                  <a:schemeClr val="tx2"/>
                </a:solidFill>
                <a:latin typeface="Segoe UI" panose="020B0502040204020203" pitchFamily="34" charset="0"/>
                <a:cs typeface="Segoe UI" panose="020B0502040204020203" pitchFamily="34" charset="0"/>
              </a:rPr>
              <a:t>for </a:t>
            </a:r>
            <a:r>
              <a:rPr lang="en-US" sz="3000" b="1" dirty="0" smtClean="0">
                <a:solidFill>
                  <a:schemeClr val="tx2"/>
                </a:solidFill>
                <a:latin typeface="Segoe UI" panose="020B0502040204020203" pitchFamily="34" charset="0"/>
                <a:cs typeface="Segoe UI" panose="020B0502040204020203" pitchFamily="34" charset="0"/>
              </a:rPr>
              <a:t>event reporting</a:t>
            </a:r>
            <a:r>
              <a:rPr lang="en-US" sz="3000" dirty="0">
                <a:latin typeface="Segoe UI" panose="020B0502040204020203" pitchFamily="34" charset="0"/>
                <a:cs typeface="Segoe UI" panose="020B0502040204020203" pitchFamily="34" charset="0"/>
              </a:rPr>
              <a:t>. HCOMP </a:t>
            </a:r>
            <a:r>
              <a:rPr lang="en-US" sz="3000" dirty="0" smtClean="0">
                <a:latin typeface="Segoe UI" panose="020B0502040204020203" pitchFamily="34" charset="0"/>
                <a:cs typeface="Segoe UI" panose="020B0502040204020203" pitchFamily="34" charset="0"/>
              </a:rPr>
              <a:t>2015.</a:t>
            </a:r>
            <a:endParaRPr lang="en-US" sz="3000" dirty="0">
              <a:latin typeface="Segoe UI" panose="020B0502040204020203" pitchFamily="34" charset="0"/>
              <a:cs typeface="Segoe UI" panose="020B0502040204020203" pitchFamily="34" charset="0"/>
            </a:endParaRPr>
          </a:p>
          <a:p>
            <a:pPr lvl="1"/>
            <a:r>
              <a:rPr lang="en-US" sz="3000" dirty="0" smtClean="0">
                <a:latin typeface="Segoe UI" panose="020B0502040204020203" pitchFamily="34" charset="0"/>
                <a:cs typeface="Segoe UI" panose="020B0502040204020203" pitchFamily="34" charset="0"/>
              </a:rPr>
              <a:t>Salehi</a:t>
            </a:r>
            <a:r>
              <a:rPr lang="en-US" sz="3000" dirty="0">
                <a:latin typeface="Segoe UI" panose="020B0502040204020203" pitchFamily="34" charset="0"/>
                <a:cs typeface="Segoe UI" panose="020B0502040204020203" pitchFamily="34" charset="0"/>
              </a:rPr>
              <a:t>, Teevan, Iqbal, Kamar. </a:t>
            </a:r>
            <a:r>
              <a:rPr lang="en-US" sz="3000" b="1" dirty="0">
                <a:solidFill>
                  <a:schemeClr val="tx2"/>
                </a:solidFill>
                <a:latin typeface="Segoe UI" panose="020B0502040204020203" pitchFamily="34" charset="0"/>
                <a:cs typeface="Segoe UI" panose="020B0502040204020203" pitchFamily="34" charset="0"/>
              </a:rPr>
              <a:t>Communicating </a:t>
            </a:r>
            <a:r>
              <a:rPr lang="en-US" sz="3000" b="1" dirty="0" smtClean="0">
                <a:solidFill>
                  <a:schemeClr val="tx2"/>
                </a:solidFill>
                <a:latin typeface="Segoe UI" panose="020B0502040204020203" pitchFamily="34" charset="0"/>
                <a:cs typeface="Segoe UI" panose="020B0502040204020203" pitchFamily="34" charset="0"/>
              </a:rPr>
              <a:t>context </a:t>
            </a:r>
            <a:r>
              <a:rPr lang="en-US" sz="3000" b="1" dirty="0">
                <a:solidFill>
                  <a:schemeClr val="tx2"/>
                </a:solidFill>
                <a:latin typeface="Segoe UI" panose="020B0502040204020203" pitchFamily="34" charset="0"/>
                <a:cs typeface="Segoe UI" panose="020B0502040204020203" pitchFamily="34" charset="0"/>
              </a:rPr>
              <a:t>to the </a:t>
            </a:r>
            <a:r>
              <a:rPr lang="en-US" sz="3000" b="1" dirty="0" smtClean="0">
                <a:solidFill>
                  <a:schemeClr val="tx2"/>
                </a:solidFill>
                <a:latin typeface="Segoe UI" panose="020B0502040204020203" pitchFamily="34" charset="0"/>
                <a:cs typeface="Segoe UI" panose="020B0502040204020203" pitchFamily="34" charset="0"/>
              </a:rPr>
              <a:t>crowd </a:t>
            </a:r>
            <a:r>
              <a:rPr lang="en-US" sz="3000" b="1" dirty="0">
                <a:solidFill>
                  <a:schemeClr val="tx2"/>
                </a:solidFill>
                <a:latin typeface="Segoe UI" panose="020B0502040204020203" pitchFamily="34" charset="0"/>
                <a:cs typeface="Segoe UI" panose="020B0502040204020203" pitchFamily="34" charset="0"/>
              </a:rPr>
              <a:t>for </a:t>
            </a:r>
            <a:r>
              <a:rPr lang="en-US" sz="3000" b="1" dirty="0" smtClean="0">
                <a:solidFill>
                  <a:schemeClr val="tx2"/>
                </a:solidFill>
                <a:latin typeface="Segoe UI" panose="020B0502040204020203" pitchFamily="34" charset="0"/>
                <a:cs typeface="Segoe UI" panose="020B0502040204020203" pitchFamily="34" charset="0"/>
              </a:rPr>
              <a:t>complex writing tasks</a:t>
            </a:r>
            <a:r>
              <a:rPr lang="en-US" sz="3000" dirty="0">
                <a:latin typeface="Segoe UI" panose="020B0502040204020203" pitchFamily="34" charset="0"/>
                <a:cs typeface="Segoe UI" panose="020B0502040204020203" pitchFamily="34" charset="0"/>
              </a:rPr>
              <a:t>. CSCW 2017</a:t>
            </a:r>
            <a:r>
              <a:rPr lang="en-US" sz="3000" dirty="0" smtClean="0">
                <a:latin typeface="Segoe UI" panose="020B0502040204020203" pitchFamily="34" charset="0"/>
                <a:cs typeface="Segoe UI" panose="020B0502040204020203" pitchFamily="34" charset="0"/>
              </a:rPr>
              <a:t>.</a:t>
            </a:r>
          </a:p>
          <a:p>
            <a:pPr lvl="1"/>
            <a:r>
              <a:rPr lang="en-US" sz="3000" dirty="0" smtClean="0">
                <a:latin typeface="Segoe UI" panose="020B0502040204020203" pitchFamily="34" charset="0"/>
                <a:cs typeface="Segoe UI" panose="020B0502040204020203" pitchFamily="34" charset="0"/>
              </a:rPr>
              <a:t>Lasecki</a:t>
            </a:r>
            <a:r>
              <a:rPr lang="en-US" sz="3000" dirty="0">
                <a:latin typeface="Segoe UI" panose="020B0502040204020203" pitchFamily="34" charset="0"/>
                <a:cs typeface="Segoe UI" panose="020B0502040204020203" pitchFamily="34" charset="0"/>
              </a:rPr>
              <a:t>, Teevan, Kamar. </a:t>
            </a:r>
            <a:r>
              <a:rPr lang="en-US" sz="3000" b="1" dirty="0">
                <a:solidFill>
                  <a:schemeClr val="tx2"/>
                </a:solidFill>
                <a:latin typeface="Segoe UI" panose="020B0502040204020203" pitchFamily="34" charset="0"/>
                <a:cs typeface="Segoe UI" panose="020B0502040204020203" pitchFamily="34" charset="0"/>
              </a:rPr>
              <a:t>Information </a:t>
            </a:r>
            <a:r>
              <a:rPr lang="en-US" sz="3000" b="1" dirty="0" smtClean="0">
                <a:solidFill>
                  <a:schemeClr val="tx2"/>
                </a:solidFill>
                <a:latin typeface="Segoe UI" panose="020B0502040204020203" pitchFamily="34" charset="0"/>
                <a:cs typeface="Segoe UI" panose="020B0502040204020203" pitchFamily="34" charset="0"/>
              </a:rPr>
              <a:t>extraction </a:t>
            </a:r>
            <a:r>
              <a:rPr lang="en-US" sz="3000" b="1" dirty="0">
                <a:solidFill>
                  <a:schemeClr val="tx2"/>
                </a:solidFill>
                <a:latin typeface="Segoe UI" panose="020B0502040204020203" pitchFamily="34" charset="0"/>
                <a:cs typeface="Segoe UI" panose="020B0502040204020203" pitchFamily="34" charset="0"/>
              </a:rPr>
              <a:t>and </a:t>
            </a:r>
            <a:r>
              <a:rPr lang="en-US" sz="3000" b="1" dirty="0" smtClean="0">
                <a:solidFill>
                  <a:schemeClr val="tx2"/>
                </a:solidFill>
                <a:latin typeface="Segoe UI" panose="020B0502040204020203" pitchFamily="34" charset="0"/>
                <a:cs typeface="Segoe UI" panose="020B0502040204020203" pitchFamily="34" charset="0"/>
              </a:rPr>
              <a:t>manipulation threats </a:t>
            </a:r>
            <a:r>
              <a:rPr lang="en-US" sz="3000" b="1" dirty="0">
                <a:solidFill>
                  <a:schemeClr val="tx2"/>
                </a:solidFill>
                <a:latin typeface="Segoe UI" panose="020B0502040204020203" pitchFamily="34" charset="0"/>
                <a:cs typeface="Segoe UI" panose="020B0502040204020203" pitchFamily="34" charset="0"/>
              </a:rPr>
              <a:t>in </a:t>
            </a:r>
            <a:r>
              <a:rPr lang="en-US" sz="3000" b="1" dirty="0" smtClean="0">
                <a:solidFill>
                  <a:schemeClr val="tx2"/>
                </a:solidFill>
                <a:latin typeface="Segoe UI" panose="020B0502040204020203" pitchFamily="34" charset="0"/>
                <a:cs typeface="Segoe UI" panose="020B0502040204020203" pitchFamily="34" charset="0"/>
              </a:rPr>
              <a:t>crowd-powered systems</a:t>
            </a:r>
            <a:r>
              <a:rPr lang="en-US" sz="3000" dirty="0">
                <a:latin typeface="Segoe UI" panose="020B0502040204020203" pitchFamily="34" charset="0"/>
                <a:cs typeface="Segoe UI" panose="020B0502040204020203" pitchFamily="34" charset="0"/>
              </a:rPr>
              <a:t>. CSCW 2014</a:t>
            </a:r>
            <a:r>
              <a:rPr lang="en-US" sz="3000" dirty="0" smtClean="0">
                <a:latin typeface="Segoe UI" panose="020B0502040204020203" pitchFamily="34" charset="0"/>
                <a:cs typeface="Segoe UI" panose="020B0502040204020203" pitchFamily="34" charset="0"/>
              </a:rPr>
              <a:t>.</a:t>
            </a:r>
          </a:p>
          <a:p>
            <a:pPr lvl="1"/>
            <a:r>
              <a:rPr lang="en-US" sz="3000" dirty="0" smtClean="0">
                <a:latin typeface="Segoe UI" panose="020B0502040204020203" pitchFamily="34" charset="0"/>
                <a:cs typeface="Segoe UI" panose="020B0502040204020203" pitchFamily="34" charset="0"/>
              </a:rPr>
              <a:t>Organisciak</a:t>
            </a:r>
            <a:r>
              <a:rPr lang="en-US" sz="3000" dirty="0">
                <a:latin typeface="Segoe UI" panose="020B0502040204020203" pitchFamily="34" charset="0"/>
                <a:cs typeface="Segoe UI" panose="020B0502040204020203" pitchFamily="34" charset="0"/>
              </a:rPr>
              <a:t>, Teevan, Dumais, Miller, Kalai. </a:t>
            </a:r>
            <a:r>
              <a:rPr lang="en-US" sz="3000" b="1" dirty="0">
                <a:solidFill>
                  <a:schemeClr val="tx2"/>
                </a:solidFill>
                <a:latin typeface="Segoe UI" panose="020B0502040204020203" pitchFamily="34" charset="0"/>
                <a:cs typeface="Segoe UI" panose="020B0502040204020203" pitchFamily="34" charset="0"/>
              </a:rPr>
              <a:t>A </a:t>
            </a:r>
            <a:r>
              <a:rPr lang="en-US" sz="3000" b="1" dirty="0" smtClean="0">
                <a:solidFill>
                  <a:schemeClr val="tx2"/>
                </a:solidFill>
                <a:latin typeface="Segoe UI" panose="020B0502040204020203" pitchFamily="34" charset="0"/>
                <a:cs typeface="Segoe UI" panose="020B0502040204020203" pitchFamily="34" charset="0"/>
              </a:rPr>
              <a:t>crowd </a:t>
            </a:r>
            <a:r>
              <a:rPr lang="en-US" sz="3000" b="1" dirty="0">
                <a:solidFill>
                  <a:schemeClr val="tx2"/>
                </a:solidFill>
                <a:latin typeface="Segoe UI" panose="020B0502040204020203" pitchFamily="34" charset="0"/>
                <a:cs typeface="Segoe UI" panose="020B0502040204020203" pitchFamily="34" charset="0"/>
              </a:rPr>
              <a:t>of </a:t>
            </a:r>
            <a:r>
              <a:rPr lang="en-US" sz="3000" b="1" dirty="0" smtClean="0">
                <a:solidFill>
                  <a:schemeClr val="tx2"/>
                </a:solidFill>
                <a:latin typeface="Segoe UI" panose="020B0502040204020203" pitchFamily="34" charset="0"/>
                <a:cs typeface="Segoe UI" panose="020B0502040204020203" pitchFamily="34" charset="0"/>
              </a:rPr>
              <a:t>your own</a:t>
            </a:r>
            <a:r>
              <a:rPr lang="en-US" sz="3000" b="1" dirty="0">
                <a:solidFill>
                  <a:schemeClr val="tx2"/>
                </a:solidFill>
                <a:latin typeface="Segoe UI" panose="020B0502040204020203" pitchFamily="34" charset="0"/>
                <a:cs typeface="Segoe UI" panose="020B0502040204020203" pitchFamily="34" charset="0"/>
              </a:rPr>
              <a:t>: Crowdsourcing for </a:t>
            </a:r>
            <a:r>
              <a:rPr lang="en-US" sz="3000" b="1" dirty="0" smtClean="0">
                <a:solidFill>
                  <a:schemeClr val="tx2"/>
                </a:solidFill>
                <a:latin typeface="Segoe UI" panose="020B0502040204020203" pitchFamily="34" charset="0"/>
                <a:cs typeface="Segoe UI" panose="020B0502040204020203" pitchFamily="34" charset="0"/>
              </a:rPr>
              <a:t>on-demand personalization</a:t>
            </a:r>
            <a:r>
              <a:rPr lang="en-US" sz="3000" dirty="0">
                <a:latin typeface="Segoe UI" panose="020B0502040204020203" pitchFamily="34" charset="0"/>
                <a:cs typeface="Segoe UI" panose="020B0502040204020203" pitchFamily="34" charset="0"/>
              </a:rPr>
              <a:t>. HCOMP </a:t>
            </a:r>
            <a:r>
              <a:rPr lang="en-US" sz="3000" dirty="0" smtClean="0">
                <a:latin typeface="Segoe UI" panose="020B0502040204020203" pitchFamily="34" charset="0"/>
                <a:cs typeface="Segoe UI" panose="020B0502040204020203" pitchFamily="34" charset="0"/>
              </a:rPr>
              <a:t>2014.</a:t>
            </a:r>
            <a:endParaRPr lang="en-US" sz="3000" dirty="0">
              <a:latin typeface="Segoe UI" panose="020B0502040204020203" pitchFamily="34" charset="0"/>
              <a:cs typeface="Segoe UI" panose="020B0502040204020203" pitchFamily="34" charset="0"/>
            </a:endParaRPr>
          </a:p>
          <a:p>
            <a:pPr marL="0" indent="0">
              <a:buNone/>
            </a:pPr>
            <a:r>
              <a:rPr lang="en-US" sz="4000" b="1" dirty="0" smtClean="0">
                <a:solidFill>
                  <a:schemeClr val="accent1"/>
                </a:solidFill>
                <a:latin typeface="Segoe UI" panose="020B0502040204020203" pitchFamily="34" charset="0"/>
                <a:cs typeface="Segoe UI" panose="020B0502040204020203" pitchFamily="34" charset="0"/>
              </a:rPr>
              <a:t>Task Automation</a:t>
            </a:r>
            <a:endParaRPr lang="en-US" sz="4000" dirty="0" smtClean="0">
              <a:latin typeface="Segoe UI" panose="020B0502040204020203" pitchFamily="34" charset="0"/>
              <a:cs typeface="Segoe UI" panose="020B0502040204020203" pitchFamily="34" charset="0"/>
            </a:endParaRPr>
          </a:p>
          <a:p>
            <a:pPr lvl="1"/>
            <a:r>
              <a:rPr lang="en-US" sz="3000" dirty="0" smtClean="0">
                <a:latin typeface="Segoe UI" panose="020B0502040204020203" pitchFamily="34" charset="0"/>
                <a:cs typeface="Segoe UI" panose="020B0502040204020203" pitchFamily="34" charset="0"/>
              </a:rPr>
              <a:t>Toutanova</a:t>
            </a:r>
            <a:r>
              <a:rPr lang="en-US" sz="3000" dirty="0">
                <a:latin typeface="Segoe UI" panose="020B0502040204020203" pitchFamily="34" charset="0"/>
                <a:cs typeface="Segoe UI" panose="020B0502040204020203" pitchFamily="34" charset="0"/>
              </a:rPr>
              <a:t>, Brockett, Tran, Amershi. </a:t>
            </a:r>
            <a:r>
              <a:rPr lang="en-US" sz="3000" b="1" dirty="0">
                <a:solidFill>
                  <a:schemeClr val="tx2"/>
                </a:solidFill>
                <a:latin typeface="Segoe UI" panose="020B0502040204020203" pitchFamily="34" charset="0"/>
                <a:cs typeface="Segoe UI" panose="020B0502040204020203" pitchFamily="34" charset="0"/>
              </a:rPr>
              <a:t>A </a:t>
            </a:r>
            <a:r>
              <a:rPr lang="en-US" sz="3000" b="1" dirty="0" smtClean="0">
                <a:solidFill>
                  <a:schemeClr val="tx2"/>
                </a:solidFill>
                <a:latin typeface="Segoe UI" panose="020B0502040204020203" pitchFamily="34" charset="0"/>
                <a:cs typeface="Segoe UI" panose="020B0502040204020203" pitchFamily="34" charset="0"/>
              </a:rPr>
              <a:t>dataset </a:t>
            </a:r>
            <a:r>
              <a:rPr lang="en-US" sz="3000" b="1" dirty="0">
                <a:solidFill>
                  <a:schemeClr val="tx2"/>
                </a:solidFill>
                <a:latin typeface="Segoe UI" panose="020B0502040204020203" pitchFamily="34" charset="0"/>
                <a:cs typeface="Segoe UI" panose="020B0502040204020203" pitchFamily="34" charset="0"/>
              </a:rPr>
              <a:t>and </a:t>
            </a:r>
            <a:r>
              <a:rPr lang="en-US" sz="3000" b="1" dirty="0" smtClean="0">
                <a:solidFill>
                  <a:schemeClr val="tx2"/>
                </a:solidFill>
                <a:latin typeface="Segoe UI" panose="020B0502040204020203" pitchFamily="34" charset="0"/>
                <a:cs typeface="Segoe UI" panose="020B0502040204020203" pitchFamily="34" charset="0"/>
              </a:rPr>
              <a:t>evaluation metrics </a:t>
            </a:r>
            <a:r>
              <a:rPr lang="en-US" sz="3000" b="1" dirty="0">
                <a:solidFill>
                  <a:schemeClr val="tx2"/>
                </a:solidFill>
                <a:latin typeface="Segoe UI" panose="020B0502040204020203" pitchFamily="34" charset="0"/>
                <a:cs typeface="Segoe UI" panose="020B0502040204020203" pitchFamily="34" charset="0"/>
              </a:rPr>
              <a:t>for </a:t>
            </a:r>
            <a:r>
              <a:rPr lang="en-US" sz="3000" b="1" dirty="0" smtClean="0">
                <a:solidFill>
                  <a:schemeClr val="tx2"/>
                </a:solidFill>
                <a:latin typeface="Segoe UI" panose="020B0502040204020203" pitchFamily="34" charset="0"/>
                <a:cs typeface="Segoe UI" panose="020B0502040204020203" pitchFamily="34" charset="0"/>
              </a:rPr>
              <a:t>abstractive sentence </a:t>
            </a:r>
            <a:r>
              <a:rPr lang="en-US" sz="3000" b="1" dirty="0">
                <a:solidFill>
                  <a:schemeClr val="tx2"/>
                </a:solidFill>
                <a:latin typeface="Segoe UI" panose="020B0502040204020203" pitchFamily="34" charset="0"/>
                <a:cs typeface="Segoe UI" panose="020B0502040204020203" pitchFamily="34" charset="0"/>
              </a:rPr>
              <a:t>and </a:t>
            </a:r>
            <a:r>
              <a:rPr lang="en-US" sz="3000" b="1" dirty="0" smtClean="0">
                <a:solidFill>
                  <a:schemeClr val="tx2"/>
                </a:solidFill>
                <a:latin typeface="Segoe UI" panose="020B0502040204020203" pitchFamily="34" charset="0"/>
                <a:cs typeface="Segoe UI" panose="020B0502040204020203" pitchFamily="34" charset="0"/>
              </a:rPr>
              <a:t>paragraph compression</a:t>
            </a:r>
            <a:r>
              <a:rPr lang="en-US" sz="3000" dirty="0">
                <a:latin typeface="Segoe UI" panose="020B0502040204020203" pitchFamily="34" charset="0"/>
                <a:cs typeface="Segoe UI" panose="020B0502040204020203" pitchFamily="34" charset="0"/>
              </a:rPr>
              <a:t>. EMNLP 2016</a:t>
            </a:r>
            <a:r>
              <a:rPr lang="en-US" sz="3000" dirty="0" smtClean="0">
                <a:latin typeface="Segoe UI" panose="020B0502040204020203" pitchFamily="34" charset="0"/>
                <a:cs typeface="Segoe UI" panose="020B0502040204020203" pitchFamily="34" charset="0"/>
              </a:rPr>
              <a:t>.</a:t>
            </a:r>
          </a:p>
          <a:p>
            <a:pPr lvl="1"/>
            <a:r>
              <a:rPr lang="en-US" sz="3000" dirty="0" smtClean="0">
                <a:latin typeface="Segoe UI" panose="020B0502040204020203" pitchFamily="34" charset="0"/>
                <a:cs typeface="Segoe UI" panose="020B0502040204020203" pitchFamily="34" charset="0"/>
              </a:rPr>
              <a:t>Kamar, Hacker, Horvitz</a:t>
            </a:r>
            <a:r>
              <a:rPr lang="en-US" sz="3000" dirty="0">
                <a:latin typeface="Segoe UI" panose="020B0502040204020203" pitchFamily="34" charset="0"/>
                <a:cs typeface="Segoe UI" panose="020B0502040204020203" pitchFamily="34" charset="0"/>
              </a:rPr>
              <a:t>. </a:t>
            </a:r>
            <a:r>
              <a:rPr lang="en-US" sz="3000" b="1" dirty="0">
                <a:solidFill>
                  <a:schemeClr val="tx2"/>
                </a:solidFill>
                <a:latin typeface="Segoe UI" panose="020B0502040204020203" pitchFamily="34" charset="0"/>
                <a:cs typeface="Segoe UI" panose="020B0502040204020203" pitchFamily="34" charset="0"/>
              </a:rPr>
              <a:t>Combining human and machine intelligence in large-scale </a:t>
            </a:r>
            <a:r>
              <a:rPr lang="en-US" sz="3000" b="1" dirty="0" smtClean="0">
                <a:solidFill>
                  <a:schemeClr val="tx2"/>
                </a:solidFill>
                <a:latin typeface="Segoe UI" panose="020B0502040204020203" pitchFamily="34" charset="0"/>
                <a:cs typeface="Segoe UI" panose="020B0502040204020203" pitchFamily="34" charset="0"/>
              </a:rPr>
              <a:t>crowdsourcing</a:t>
            </a:r>
            <a:r>
              <a:rPr lang="en-US" sz="3000" dirty="0" smtClean="0">
                <a:latin typeface="Segoe UI" panose="020B0502040204020203" pitchFamily="34" charset="0"/>
                <a:cs typeface="Segoe UI" panose="020B0502040204020203" pitchFamily="34" charset="0"/>
              </a:rPr>
              <a:t>. AAMAS 2012.</a:t>
            </a:r>
          </a:p>
        </p:txBody>
      </p:sp>
    </p:spTree>
    <p:extLst>
      <p:ext uri="{BB962C8B-B14F-4D97-AF65-F5344CB8AC3E}">
        <p14:creationId xmlns:p14="http://schemas.microsoft.com/office/powerpoint/2010/main" val="2143303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Key Aspects of Microproductivity</a:t>
            </a:r>
            <a:endParaRPr lang="en-US" dirty="0">
              <a:solidFill>
                <a:schemeClr val="accent6"/>
              </a:solidFill>
              <a:latin typeface="Segoe UI" panose="020B0502040204020203" pitchFamily="34" charset="0"/>
              <a:cs typeface="Segoe UI" panose="020B0502040204020203" pitchFamily="34" charset="0"/>
            </a:endParaRPr>
          </a:p>
        </p:txBody>
      </p:sp>
      <p:sp>
        <p:nvSpPr>
          <p:cNvPr id="5" name="Content Placeholder 4"/>
          <p:cNvSpPr>
            <a:spLocks noGrp="1"/>
          </p:cNvSpPr>
          <p:nvPr>
            <p:ph idx="1"/>
          </p:nvPr>
        </p:nvSpPr>
        <p:spPr/>
        <p:txBody>
          <a:bodyPr>
            <a:normAutofit fontScale="85000" lnSpcReduction="20000"/>
          </a:bodyPr>
          <a:lstStyle/>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Structure</a:t>
            </a:r>
            <a:r>
              <a:rPr lang="en-US" sz="3200" dirty="0" smtClean="0">
                <a:solidFill>
                  <a:schemeClr val="accent1"/>
                </a:solidFill>
                <a:latin typeface="Segoe UI" panose="020B0502040204020203" pitchFamily="34" charset="0"/>
                <a:cs typeface="Segoe UI" panose="020B0502040204020203" pitchFamily="34" charset="0"/>
              </a:rPr>
              <a:t> </a:t>
            </a:r>
            <a:r>
              <a:rPr lang="en-US" sz="3200" dirty="0">
                <a:latin typeface="Segoe UI" panose="020B0502040204020203" pitchFamily="34" charset="0"/>
                <a:cs typeface="Segoe UI" panose="020B0502040204020203" pitchFamily="34" charset="0"/>
              </a:rPr>
              <a:t>– Break </a:t>
            </a:r>
            <a:r>
              <a:rPr lang="en-US" sz="3200" dirty="0" smtClean="0">
                <a:latin typeface="Segoe UI" panose="020B0502040204020203" pitchFamily="34" charset="0"/>
                <a:cs typeface="Segoe UI" panose="020B0502040204020203" pitchFamily="34" charset="0"/>
              </a:rPr>
              <a:t>tasks </a:t>
            </a:r>
            <a:r>
              <a:rPr lang="en-US" sz="3200" dirty="0">
                <a:latin typeface="Segoe UI" panose="020B0502040204020203" pitchFamily="34" charset="0"/>
                <a:cs typeface="Segoe UI" panose="020B0502040204020203" pitchFamily="34" charset="0"/>
              </a:rPr>
              <a:t>into microtasks</a:t>
            </a:r>
            <a:endParaRPr lang="en-US" sz="4400" dirty="0">
              <a:latin typeface="Segoe UI" panose="020B0502040204020203" pitchFamily="34" charset="0"/>
              <a:cs typeface="Segoe UI" panose="020B0502040204020203" pitchFamily="34" charset="0"/>
            </a:endParaRP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Examples of many complex tasks can be broken down</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What tasks can be broken down? How to capture context?</a:t>
            </a:r>
          </a:p>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Completion</a:t>
            </a:r>
            <a:r>
              <a:rPr lang="en-US" sz="3200" b="1" dirty="0" smtClean="0">
                <a:latin typeface="Segoe UI" panose="020B0502040204020203" pitchFamily="34" charset="0"/>
                <a:cs typeface="Segoe UI" panose="020B0502040204020203" pitchFamily="34" charset="0"/>
              </a:rPr>
              <a:t> </a:t>
            </a:r>
            <a:r>
              <a:rPr lang="en-US" sz="3200" dirty="0" smtClean="0">
                <a:latin typeface="Segoe UI" panose="020B0502040204020203" pitchFamily="34" charset="0"/>
                <a:cs typeface="Segoe UI" panose="020B0502040204020203" pitchFamily="34" charset="0"/>
              </a:rPr>
              <a:t>– </a:t>
            </a:r>
            <a:r>
              <a:rPr lang="en-US" sz="3200" dirty="0">
                <a:latin typeface="Segoe UI" panose="020B0502040204020203" pitchFamily="34" charset="0"/>
                <a:cs typeface="Segoe UI" panose="020B0502040204020203" pitchFamily="34" charset="0"/>
              </a:rPr>
              <a:t>Make it easy to </a:t>
            </a:r>
            <a:r>
              <a:rPr lang="en-US" sz="3200" dirty="0" smtClean="0">
                <a:latin typeface="Segoe UI" panose="020B0502040204020203" pitchFamily="34" charset="0"/>
                <a:cs typeface="Segoe UI" panose="020B0502040204020203" pitchFamily="34" charset="0"/>
              </a:rPr>
              <a:t>do microtasks</a:t>
            </a:r>
            <a:endParaRPr lang="en-US" sz="4400" dirty="0">
              <a:latin typeface="Segoe UI" panose="020B0502040204020203" pitchFamily="34" charset="0"/>
              <a:cs typeface="Segoe UI" panose="020B0502040204020203" pitchFamily="34" charset="0"/>
            </a:endParaRP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a:t>
            </a:r>
            <a:r>
              <a:rPr lang="en-US" sz="2800" dirty="0" err="1" smtClean="0">
                <a:latin typeface="Segoe UI" panose="020B0502040204020203" pitchFamily="34" charset="0"/>
                <a:cs typeface="Segoe UI" panose="020B0502040204020203" pitchFamily="34" charset="0"/>
              </a:rPr>
              <a:t>Microtasking</a:t>
            </a:r>
            <a:r>
              <a:rPr lang="en-US" sz="2800" dirty="0" smtClean="0">
                <a:latin typeface="Segoe UI" panose="020B0502040204020203" pitchFamily="34" charset="0"/>
                <a:cs typeface="Segoe UI" panose="020B0502040204020203" pitchFamily="34" charset="0"/>
              </a:rPr>
              <a:t> is easier, </a:t>
            </a:r>
            <a:r>
              <a:rPr lang="en-US" sz="2800" dirty="0">
                <a:latin typeface="Segoe UI" panose="020B0502040204020203" pitchFamily="34" charset="0"/>
                <a:cs typeface="Segoe UI" panose="020B0502040204020203" pitchFamily="34" charset="0"/>
              </a:rPr>
              <a:t>especially </a:t>
            </a:r>
            <a:r>
              <a:rPr lang="en-US" sz="2800" dirty="0" smtClean="0">
                <a:latin typeface="Segoe UI" panose="020B0502040204020203" pitchFamily="34" charset="0"/>
                <a:cs typeface="Segoe UI" panose="020B0502040204020203" pitchFamily="34" charset="0"/>
              </a:rPr>
              <a:t>when mobile</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When to break tasks down? How to prioritize microtasks?</a:t>
            </a:r>
          </a:p>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Sharing</a:t>
            </a:r>
            <a:r>
              <a:rPr lang="en-US" sz="3200" b="1" dirty="0" smtClean="0">
                <a:latin typeface="Segoe UI" panose="020B0502040204020203" pitchFamily="34" charset="0"/>
                <a:cs typeface="Segoe UI" panose="020B0502040204020203" pitchFamily="34" charset="0"/>
              </a:rPr>
              <a:t> </a:t>
            </a:r>
            <a:r>
              <a:rPr lang="en-US" sz="3200" dirty="0" smtClean="0">
                <a:latin typeface="Segoe UI" panose="020B0502040204020203" pitchFamily="34" charset="0"/>
                <a:cs typeface="Segoe UI" panose="020B0502040204020203" pitchFamily="34" charset="0"/>
              </a:rPr>
              <a:t>– Get microtasks </a:t>
            </a:r>
            <a:r>
              <a:rPr lang="en-US" sz="3200" dirty="0">
                <a:latin typeface="Segoe UI" panose="020B0502040204020203" pitchFamily="34" charset="0"/>
                <a:cs typeface="Segoe UI" panose="020B0502040204020203" pitchFamily="34" charset="0"/>
              </a:rPr>
              <a:t>to the right </a:t>
            </a:r>
            <a:r>
              <a:rPr lang="en-US" sz="3200" dirty="0" smtClean="0">
                <a:latin typeface="Segoe UI" panose="020B0502040204020203" pitchFamily="34" charset="0"/>
                <a:cs typeface="Segoe UI" panose="020B0502040204020203" pitchFamily="34" charset="0"/>
              </a:rPr>
              <a:t>person</a:t>
            </a:r>
            <a:endParaRPr lang="en-US" sz="4400" dirty="0">
              <a:latin typeface="Segoe UI" panose="020B0502040204020203" pitchFamily="34" charset="0"/>
              <a:cs typeface="Segoe UI" panose="020B0502040204020203" pitchFamily="34" charset="0"/>
            </a:endParaRP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Reduce collaboration overhead with </a:t>
            </a:r>
            <a:r>
              <a:rPr lang="en-US" sz="2800" dirty="0">
                <a:latin typeface="Segoe UI" panose="020B0502040204020203" pitchFamily="34" charset="0"/>
                <a:cs typeface="Segoe UI" panose="020B0502040204020203" pitchFamily="34" charset="0"/>
              </a:rPr>
              <a:t>colleagues, </a:t>
            </a:r>
            <a:r>
              <a:rPr lang="en-US" sz="2800" dirty="0" smtClean="0">
                <a:latin typeface="Segoe UI" panose="020B0502040204020203" pitchFamily="34" charset="0"/>
                <a:cs typeface="Segoe UI" panose="020B0502040204020203" pitchFamily="34" charset="0"/>
              </a:rPr>
              <a:t>crowd</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Who is the best person to do a microtask?</a:t>
            </a:r>
          </a:p>
          <a:p>
            <a:pPr marL="0" indent="0">
              <a:buNone/>
            </a:pPr>
            <a:r>
              <a:rPr lang="en-US" sz="3200" b="1" dirty="0" smtClean="0">
                <a:solidFill>
                  <a:schemeClr val="accent1"/>
                </a:solidFill>
                <a:latin typeface="Segoe UI" panose="020B0502040204020203" pitchFamily="34" charset="0"/>
                <a:cs typeface="Segoe UI" panose="020B0502040204020203" pitchFamily="34" charset="0"/>
              </a:rPr>
              <a:t>Task Automation</a:t>
            </a:r>
            <a:r>
              <a:rPr lang="en-US" sz="3200" dirty="0" smtClean="0">
                <a:solidFill>
                  <a:schemeClr val="accent1"/>
                </a:solidFill>
                <a:latin typeface="Segoe UI" panose="020B0502040204020203" pitchFamily="34" charset="0"/>
                <a:cs typeface="Segoe UI" panose="020B0502040204020203" pitchFamily="34" charset="0"/>
              </a:rPr>
              <a:t> </a:t>
            </a:r>
            <a:r>
              <a:rPr lang="en-US" sz="3200" dirty="0">
                <a:latin typeface="Segoe UI" panose="020B0502040204020203" pitchFamily="34" charset="0"/>
                <a:cs typeface="Segoe UI" panose="020B0502040204020203" pitchFamily="34" charset="0"/>
              </a:rPr>
              <a:t>– </a:t>
            </a:r>
            <a:r>
              <a:rPr lang="en-US" sz="3200" dirty="0" smtClean="0">
                <a:latin typeface="Segoe UI" panose="020B0502040204020203" pitchFamily="34" charset="0"/>
                <a:cs typeface="Segoe UI" panose="020B0502040204020203" pitchFamily="34" charset="0"/>
              </a:rPr>
              <a:t>Learn microtasks via hybrid intelligence</a:t>
            </a:r>
          </a:p>
          <a:p>
            <a:pPr lvl="1"/>
            <a:r>
              <a:rPr lang="en-US" sz="2800" dirty="0" smtClean="0">
                <a:solidFill>
                  <a:schemeClr val="tx2"/>
                </a:solidFill>
                <a:latin typeface="Segoe UI" panose="020B0502040204020203" pitchFamily="34" charset="0"/>
                <a:cs typeface="Segoe UI" panose="020B0502040204020203" pitchFamily="34" charset="0"/>
              </a:rPr>
              <a:t>What we know:</a:t>
            </a:r>
            <a:r>
              <a:rPr lang="en-US" sz="2800" dirty="0" smtClean="0">
                <a:latin typeface="Segoe UI" panose="020B0502040204020203" pitchFamily="34" charset="0"/>
                <a:cs typeface="Segoe UI" panose="020B0502040204020203" pitchFamily="34" charset="0"/>
              </a:rPr>
              <a:t> Possible to incorporate automation into workflows</a:t>
            </a:r>
          </a:p>
          <a:p>
            <a:pPr lvl="1"/>
            <a:r>
              <a:rPr lang="en-US" sz="2800" dirty="0" smtClean="0">
                <a:solidFill>
                  <a:schemeClr val="tx2"/>
                </a:solidFill>
                <a:latin typeface="Segoe UI" panose="020B0502040204020203" pitchFamily="34" charset="0"/>
                <a:cs typeface="Segoe UI" panose="020B0502040204020203" pitchFamily="34" charset="0"/>
              </a:rPr>
              <a:t>Still needed:</a:t>
            </a:r>
            <a:r>
              <a:rPr lang="en-US" sz="2800" dirty="0" smtClean="0">
                <a:latin typeface="Segoe UI" panose="020B0502040204020203" pitchFamily="34" charset="0"/>
                <a:cs typeface="Segoe UI" panose="020B0502040204020203" pitchFamily="34" charset="0"/>
              </a:rPr>
              <a:t> When can AI </a:t>
            </a:r>
            <a:r>
              <a:rPr lang="en-US" sz="2800" dirty="0">
                <a:latin typeface="Segoe UI" panose="020B0502040204020203" pitchFamily="34" charset="0"/>
                <a:cs typeface="Segoe UI" panose="020B0502040204020203" pitchFamily="34" charset="0"/>
              </a:rPr>
              <a:t>systems </a:t>
            </a:r>
            <a:r>
              <a:rPr lang="en-US" sz="2800" dirty="0" smtClean="0">
                <a:latin typeface="Segoe UI" panose="020B0502040204020203" pitchFamily="34" charset="0"/>
                <a:cs typeface="Segoe UI" panose="020B0502040204020203" pitchFamily="34" charset="0"/>
              </a:rPr>
              <a:t>benefit </a:t>
            </a:r>
            <a:r>
              <a:rPr lang="en-US" sz="2800" dirty="0">
                <a:latin typeface="Segoe UI" panose="020B0502040204020203" pitchFamily="34" charset="0"/>
                <a:cs typeface="Segoe UI" panose="020B0502040204020203" pitchFamily="34" charset="0"/>
              </a:rPr>
              <a:t>from human </a:t>
            </a:r>
            <a:r>
              <a:rPr lang="en-US" sz="2800" dirty="0" smtClean="0">
                <a:latin typeface="Segoe UI" panose="020B0502040204020203" pitchFamily="34" charset="0"/>
                <a:cs typeface="Segoe UI" panose="020B0502040204020203" pitchFamily="34" charset="0"/>
              </a:rPr>
              <a:t>input?</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648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solidFill>
                  <a:schemeClr val="accent1"/>
                </a:solidFill>
                <a:latin typeface="Segoe UI" panose="020B0502040204020203" pitchFamily="34" charset="0"/>
                <a:cs typeface="Segoe UI" panose="020B0502040204020203" pitchFamily="34" charset="0"/>
              </a:rPr>
              <a:t>t</a:t>
            </a:r>
            <a:r>
              <a:rPr lang="en-US" sz="8000" dirty="0" smtClean="0">
                <a:solidFill>
                  <a:schemeClr val="accent1"/>
                </a:solidFill>
                <a:latin typeface="Segoe UI" panose="020B0502040204020203" pitchFamily="34" charset="0"/>
                <a:cs typeface="Segoe UI" panose="020B0502040204020203" pitchFamily="34" charset="0"/>
              </a:rPr>
              <a:t>ask structure –</a:t>
            </a:r>
            <a:r>
              <a:rPr lang="en-US" dirty="0">
                <a:solidFill>
                  <a:srgbClr val="00B0F0"/>
                </a:solidFill>
                <a:latin typeface="Segoe UI" panose="020B0502040204020203" pitchFamily="34" charset="0"/>
                <a:cs typeface="Segoe UI" panose="020B0502040204020203" pitchFamily="34" charset="0"/>
              </a:rPr>
              <a:t/>
            </a:r>
            <a:br>
              <a:rPr lang="en-US" dirty="0">
                <a:solidFill>
                  <a:srgbClr val="00B0F0"/>
                </a:solidFill>
                <a:latin typeface="Segoe UI" panose="020B0502040204020203" pitchFamily="34" charset="0"/>
                <a:cs typeface="Segoe UI" panose="020B0502040204020203" pitchFamily="34" charset="0"/>
              </a:rPr>
            </a:br>
            <a:r>
              <a:rPr lang="en-US" dirty="0">
                <a:solidFill>
                  <a:srgbClr val="215B7F"/>
                </a:solidFill>
                <a:latin typeface="Segoe UI" panose="020B0502040204020203" pitchFamily="34" charset="0"/>
                <a:cs typeface="Segoe UI" panose="020B0502040204020203" pitchFamily="34" charset="0"/>
              </a:rPr>
              <a:t>b</a:t>
            </a:r>
            <a:r>
              <a:rPr lang="en-US" dirty="0" smtClean="0">
                <a:solidFill>
                  <a:srgbClr val="215B7F"/>
                </a:solidFill>
                <a:latin typeface="Segoe UI" panose="020B0502040204020203" pitchFamily="34" charset="0"/>
                <a:cs typeface="Segoe UI" panose="020B0502040204020203" pitchFamily="34" charset="0"/>
              </a:rPr>
              <a:t>reak tasks into microtasks</a:t>
            </a:r>
            <a:endParaRPr lang="en-US" dirty="0">
              <a:solidFill>
                <a:srgbClr val="215B7F"/>
              </a:solidFill>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p:txBody>
          <a:bodyPr/>
          <a:lstStyle/>
          <a:p>
            <a:r>
              <a:rPr lang="en-US" i="1" dirty="0" smtClean="0">
                <a:latin typeface="Segoe UI" panose="020B0502040204020203" pitchFamily="34" charset="0"/>
                <a:cs typeface="Segoe UI" panose="020B0502040204020203" pitchFamily="34" charset="0"/>
              </a:rPr>
              <a:t>We already know how to break many common complex </a:t>
            </a:r>
            <a:r>
              <a:rPr lang="en-US" i="1" dirty="0">
                <a:latin typeface="Segoe UI" panose="020B0502040204020203" pitchFamily="34" charset="0"/>
                <a:cs typeface="Segoe UI" panose="020B0502040204020203" pitchFamily="34" charset="0"/>
              </a:rPr>
              <a:t>tasks </a:t>
            </a:r>
            <a:r>
              <a:rPr lang="en-US" i="1" dirty="0" smtClean="0">
                <a:latin typeface="Segoe UI" panose="020B0502040204020203" pitchFamily="34" charset="0"/>
                <a:cs typeface="Segoe UI" panose="020B0502040204020203" pitchFamily="34" charset="0"/>
              </a:rPr>
              <a:t>down into a series of small microtasks that each individually require limited time, commitment, and context.</a:t>
            </a:r>
            <a:endParaRPr lang="en-US" i="1" dirty="0">
              <a:latin typeface="Segoe UI" panose="020B0502040204020203" pitchFamily="34" charset="0"/>
              <a:cs typeface="Segoe UI" panose="020B0502040204020203" pitchFamily="34" charset="0"/>
            </a:endParaRPr>
          </a:p>
        </p:txBody>
      </p:sp>
    </p:spTree>
    <p:custDataLst>
      <p:custData r:id="rId1"/>
      <p:tags r:id="rId2"/>
    </p:custDataLst>
    <p:extLst>
      <p:ext uri="{BB962C8B-B14F-4D97-AF65-F5344CB8AC3E}">
        <p14:creationId xmlns:p14="http://schemas.microsoft.com/office/powerpoint/2010/main" val="405481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54" y="228600"/>
            <a:ext cx="11408093" cy="6400800"/>
          </a:xfrm>
          <a:prstGeom prst="rect">
            <a:avLst/>
          </a:prstGeom>
          <a:ln>
            <a:solidFill>
              <a:schemeClr val="bg2">
                <a:lumMod val="75000"/>
              </a:schemeClr>
            </a:solidFill>
          </a:ln>
        </p:spPr>
      </p:pic>
      <p:sp>
        <p:nvSpPr>
          <p:cNvPr id="5" name="Rectangle 4"/>
          <p:cNvSpPr/>
          <p:nvPr/>
        </p:nvSpPr>
        <p:spPr>
          <a:xfrm>
            <a:off x="2238103" y="3553097"/>
            <a:ext cx="330926" cy="50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88" y="2434482"/>
            <a:ext cx="4536312" cy="4362024"/>
          </a:xfrm>
          <a:prstGeom prst="rect">
            <a:avLst/>
          </a:prstGeom>
        </p:spPr>
      </p:pic>
    </p:spTree>
    <p:extLst>
      <p:ext uri="{BB962C8B-B14F-4D97-AF65-F5344CB8AC3E}">
        <p14:creationId xmlns:p14="http://schemas.microsoft.com/office/powerpoint/2010/main" val="380723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6" y="2434482"/>
            <a:ext cx="4228893" cy="414919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88" y="2434482"/>
            <a:ext cx="4536312" cy="436202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9009" y="1547011"/>
            <a:ext cx="5518803" cy="2665419"/>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225" y="222635"/>
            <a:ext cx="3153833" cy="3657600"/>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l="12637"/>
          <a:stretch/>
        </p:blipFill>
        <p:spPr>
          <a:xfrm>
            <a:off x="3093585" y="3700468"/>
            <a:ext cx="5728340" cy="2444512"/>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0841" y="4602632"/>
            <a:ext cx="4111077" cy="1866765"/>
          </a:xfrm>
          <a:prstGeom prst="rect">
            <a:avLst/>
          </a:prstGeom>
          <a:ln>
            <a:solidFill>
              <a:schemeClr val="bg1">
                <a:lumMod val="75000"/>
              </a:schemeClr>
            </a:solidFill>
          </a:ln>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53231" y="133537"/>
            <a:ext cx="8038769" cy="2173200"/>
          </a:xfrm>
          <a:prstGeom prst="rect">
            <a:avLst/>
          </a:prstGeom>
        </p:spPr>
      </p:pic>
      <p:grpSp>
        <p:nvGrpSpPr>
          <p:cNvPr id="19" name="Group 18"/>
          <p:cNvGrpSpPr/>
          <p:nvPr/>
        </p:nvGrpSpPr>
        <p:grpSpPr>
          <a:xfrm>
            <a:off x="347809" y="228039"/>
            <a:ext cx="11595047" cy="6024899"/>
            <a:chOff x="347809" y="295151"/>
            <a:chExt cx="11595047" cy="6024899"/>
          </a:xfrm>
        </p:grpSpPr>
        <p:sp>
          <p:nvSpPr>
            <p:cNvPr id="20" name="Rectangle 19"/>
            <p:cNvSpPr/>
            <p:nvPr/>
          </p:nvSpPr>
          <p:spPr>
            <a:xfrm>
              <a:off x="616224" y="1178352"/>
              <a:ext cx="2639833" cy="2253006"/>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Kittur, </a:t>
              </a:r>
              <a:r>
                <a:rPr lang="en-US" dirty="0" err="1">
                  <a:solidFill>
                    <a:schemeClr val="accent2"/>
                  </a:solidFill>
                  <a:latin typeface="Segoe UI" panose="020B0502040204020203" pitchFamily="34" charset="0"/>
                  <a:cs typeface="Segoe UI" panose="020B0502040204020203" pitchFamily="34" charset="0"/>
                </a:rPr>
                <a:t>Smus</a:t>
              </a:r>
              <a:r>
                <a:rPr lang="en-US" dirty="0">
                  <a:solidFill>
                    <a:schemeClr val="accent2"/>
                  </a:solidFill>
                  <a:latin typeface="Segoe UI" panose="020B0502040204020203" pitchFamily="34" charset="0"/>
                  <a:cs typeface="Segoe UI" panose="020B0502040204020203" pitchFamily="34" charset="0"/>
                </a:rPr>
                <a:t>, </a:t>
              </a:r>
              <a:r>
                <a:rPr lang="en-US" dirty="0" err="1" smtClean="0">
                  <a:solidFill>
                    <a:schemeClr val="accent2"/>
                  </a:solidFill>
                  <a:latin typeface="Segoe UI" panose="020B0502040204020203" pitchFamily="34" charset="0"/>
                  <a:cs typeface="Segoe UI" panose="020B0502040204020203" pitchFamily="34" charset="0"/>
                </a:rPr>
                <a:t>Khamkar</a:t>
              </a:r>
              <a:r>
                <a:rPr lang="en-US" dirty="0" smtClean="0">
                  <a:solidFill>
                    <a:schemeClr val="accent2"/>
                  </a:solidFill>
                  <a:latin typeface="Segoe UI" panose="020B0502040204020203" pitchFamily="34" charset="0"/>
                  <a:cs typeface="Segoe UI" panose="020B0502040204020203" pitchFamily="34" charset="0"/>
                </a:rPr>
                <a:t> </a:t>
              </a:r>
              <a:r>
                <a:rPr lang="en-US" dirty="0">
                  <a:solidFill>
                    <a:schemeClr val="accent2"/>
                  </a:solidFill>
                  <a:latin typeface="Segoe UI" panose="020B0502040204020203" pitchFamily="34" charset="0"/>
                  <a:cs typeface="Segoe UI" panose="020B0502040204020203" pitchFamily="34" charset="0"/>
                </a:rPr>
                <a:t>&amp; Kraut. </a:t>
              </a:r>
              <a:r>
                <a:rPr lang="en-US" dirty="0" err="1">
                  <a:solidFill>
                    <a:schemeClr val="accent2"/>
                  </a:solidFill>
                  <a:latin typeface="Segoe UI" panose="020B0502040204020203" pitchFamily="34" charset="0"/>
                  <a:cs typeface="Segoe UI" panose="020B0502040204020203" pitchFamily="34" charset="0"/>
                </a:rPr>
                <a:t>CrowdForge</a:t>
              </a:r>
              <a:r>
                <a:rPr lang="en-US" dirty="0">
                  <a:solidFill>
                    <a:schemeClr val="accent2"/>
                  </a:solidFill>
                  <a:latin typeface="Segoe UI" panose="020B0502040204020203" pitchFamily="34" charset="0"/>
                  <a:cs typeface="Segoe UI" panose="020B0502040204020203" pitchFamily="34" charset="0"/>
                </a:rPr>
                <a:t>: Crowdsourcing complex work. UIST 2011.</a:t>
              </a:r>
            </a:p>
          </p:txBody>
        </p:sp>
        <p:sp>
          <p:nvSpPr>
            <p:cNvPr id="21" name="Rectangle 20"/>
            <p:cNvSpPr/>
            <p:nvPr/>
          </p:nvSpPr>
          <p:spPr>
            <a:xfrm>
              <a:off x="347809" y="4045163"/>
              <a:ext cx="2534340" cy="1933069"/>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Agapie, Teevan &amp; Monroy-Hernández. Crowdsourcing in the field: A case study using local crowds for event reporting. HCOMP 2015.</a:t>
              </a:r>
            </a:p>
          </p:txBody>
        </p:sp>
        <p:sp>
          <p:nvSpPr>
            <p:cNvPr id="22" name="Rectangle 21"/>
            <p:cNvSpPr/>
            <p:nvPr/>
          </p:nvSpPr>
          <p:spPr>
            <a:xfrm>
              <a:off x="4342238" y="295151"/>
              <a:ext cx="5876418" cy="159021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Nebeling, To, Guo, de Freitas, Teevan, Dow &amp; Bigham. </a:t>
              </a:r>
              <a:r>
                <a:rPr lang="en-US" dirty="0" err="1">
                  <a:solidFill>
                    <a:schemeClr val="accent2"/>
                  </a:solidFill>
                  <a:latin typeface="Segoe UI" panose="020B0502040204020203" pitchFamily="34" charset="0"/>
                  <a:cs typeface="Segoe UI" panose="020B0502040204020203" pitchFamily="34" charset="0"/>
                </a:rPr>
                <a:t>WearWrite</a:t>
              </a:r>
              <a:r>
                <a:rPr lang="en-US" dirty="0">
                  <a:solidFill>
                    <a:schemeClr val="accent2"/>
                  </a:solidFill>
                  <a:latin typeface="Segoe UI" panose="020B0502040204020203" pitchFamily="34" charset="0"/>
                  <a:cs typeface="Segoe UI" panose="020B0502040204020203" pitchFamily="34" charset="0"/>
                </a:rPr>
                <a:t>: Crowd-assisted writing from smartwatches. CHI 2016.</a:t>
              </a:r>
            </a:p>
          </p:txBody>
        </p:sp>
        <p:sp>
          <p:nvSpPr>
            <p:cNvPr id="25" name="Rectangle 24"/>
            <p:cNvSpPr/>
            <p:nvPr/>
          </p:nvSpPr>
          <p:spPr>
            <a:xfrm>
              <a:off x="10027322" y="3247981"/>
              <a:ext cx="1915534" cy="2876506"/>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Bernstein, Little, Miller, Hartmann, Ackerman, Karger, Crowell &amp; Panovich. Soylent: A word processor with a crowd inside. UIST 2010.</a:t>
              </a:r>
            </a:p>
          </p:txBody>
        </p:sp>
        <p:sp>
          <p:nvSpPr>
            <p:cNvPr id="24" name="Rectangle 23"/>
            <p:cNvSpPr/>
            <p:nvPr/>
          </p:nvSpPr>
          <p:spPr>
            <a:xfrm>
              <a:off x="5941374" y="4767238"/>
              <a:ext cx="3645545" cy="1552812"/>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Kim, Cheng &amp; Bernstein. Ensemble: Exploring complementary strengths of leaders and crowds in creative collaboration. CSCW 2014.</a:t>
              </a:r>
            </a:p>
          </p:txBody>
        </p:sp>
        <p:sp>
          <p:nvSpPr>
            <p:cNvPr id="23" name="Rectangle 22"/>
            <p:cNvSpPr/>
            <p:nvPr/>
          </p:nvSpPr>
          <p:spPr>
            <a:xfrm>
              <a:off x="4519738" y="2511192"/>
              <a:ext cx="5037021" cy="101420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Luther, Hahn, </a:t>
              </a:r>
              <a:r>
                <a:rPr lang="en-US" dirty="0" smtClean="0">
                  <a:solidFill>
                    <a:schemeClr val="accent2"/>
                  </a:solidFill>
                  <a:latin typeface="Segoe UI" panose="020B0502040204020203" pitchFamily="34" charset="0"/>
                  <a:cs typeface="Segoe UI" panose="020B0502040204020203" pitchFamily="34" charset="0"/>
                </a:rPr>
                <a:t>Dow </a:t>
              </a:r>
              <a:r>
                <a:rPr lang="en-US" dirty="0">
                  <a:solidFill>
                    <a:schemeClr val="accent2"/>
                  </a:solidFill>
                  <a:latin typeface="Segoe UI" panose="020B0502040204020203" pitchFamily="34" charset="0"/>
                  <a:cs typeface="Segoe UI" panose="020B0502040204020203" pitchFamily="34" charset="0"/>
                </a:rPr>
                <a:t>&amp; Kittur. </a:t>
              </a:r>
              <a:r>
                <a:rPr lang="en-US" dirty="0" err="1">
                  <a:solidFill>
                    <a:schemeClr val="accent2"/>
                  </a:solidFill>
                  <a:latin typeface="Segoe UI" panose="020B0502040204020203" pitchFamily="34" charset="0"/>
                  <a:cs typeface="Segoe UI" panose="020B0502040204020203" pitchFamily="34" charset="0"/>
                </a:rPr>
                <a:t>Crowdlines</a:t>
              </a:r>
              <a:r>
                <a:rPr lang="en-US" dirty="0">
                  <a:solidFill>
                    <a:schemeClr val="accent2"/>
                  </a:solidFill>
                  <a:latin typeface="Segoe UI" panose="020B0502040204020203" pitchFamily="34" charset="0"/>
                  <a:cs typeface="Segoe UI" panose="020B0502040204020203" pitchFamily="34" charset="0"/>
                </a:rPr>
                <a:t>: Supporting Synthesis of Diverse Information Sources through Crowdsourced Outlines. HCOMP 2015.</a:t>
              </a:r>
            </a:p>
          </p:txBody>
        </p:sp>
      </p:grpSp>
      <p:sp>
        <p:nvSpPr>
          <p:cNvPr id="26" name="Rectangle 25"/>
          <p:cNvSpPr/>
          <p:nvPr/>
        </p:nvSpPr>
        <p:spPr>
          <a:xfrm>
            <a:off x="3312983" y="3837812"/>
            <a:ext cx="2303525" cy="203560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latin typeface="Segoe UI" panose="020B0502040204020203" pitchFamily="34" charset="0"/>
                <a:cs typeface="Segoe UI" panose="020B0502040204020203" pitchFamily="34" charset="0"/>
              </a:rPr>
              <a:t>Hahn, Chang, Kim &amp; Kittur. The Knowledge Accelerator: Big picture thinking in small pieces. CHI 2016.</a:t>
            </a:r>
          </a:p>
        </p:txBody>
      </p:sp>
    </p:spTree>
    <p:extLst>
      <p:ext uri="{BB962C8B-B14F-4D97-AF65-F5344CB8AC3E}">
        <p14:creationId xmlns:p14="http://schemas.microsoft.com/office/powerpoint/2010/main" val="30122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5" y="222635"/>
            <a:ext cx="3153833" cy="3657600"/>
          </a:xfrm>
          <a:prstGeom prst="rect">
            <a:avLst/>
          </a:prstGeom>
        </p:spPr>
      </p:pic>
      <p:grpSp>
        <p:nvGrpSpPr>
          <p:cNvPr id="3" name="Group 2"/>
          <p:cNvGrpSpPr/>
          <p:nvPr/>
        </p:nvGrpSpPr>
        <p:grpSpPr>
          <a:xfrm>
            <a:off x="1510751" y="4277800"/>
            <a:ext cx="2067340" cy="2305879"/>
            <a:chOff x="6178163" y="2568271"/>
            <a:chExt cx="2067340" cy="2305879"/>
          </a:xfrm>
        </p:grpSpPr>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34"/>
            <a:stretch/>
          </p:blipFill>
          <p:spPr>
            <a:xfrm>
              <a:off x="6178163" y="2568271"/>
              <a:ext cx="2067340" cy="2305879"/>
            </a:xfrm>
            <a:prstGeom prst="rect">
              <a:avLst/>
            </a:prstGeom>
          </p:spPr>
        </p:pic>
        <p:sp>
          <p:nvSpPr>
            <p:cNvPr id="2" name="Rectangle 1"/>
            <p:cNvSpPr/>
            <p:nvPr/>
          </p:nvSpPr>
          <p:spPr>
            <a:xfrm>
              <a:off x="7768424" y="2798858"/>
              <a:ext cx="477079" cy="132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0" name="Rectangle 9"/>
            <p:cNvSpPr/>
            <p:nvPr/>
          </p:nvSpPr>
          <p:spPr>
            <a:xfrm>
              <a:off x="6178163" y="4438152"/>
              <a:ext cx="675861" cy="43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11" name="Rectangle 10"/>
            <p:cNvSpPr/>
            <p:nvPr/>
          </p:nvSpPr>
          <p:spPr>
            <a:xfrm>
              <a:off x="6178163" y="3697357"/>
              <a:ext cx="675861" cy="30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grpSp>
      <p:sp>
        <p:nvSpPr>
          <p:cNvPr id="13" name="Content Placeholder 3"/>
          <p:cNvSpPr txBox="1">
            <a:spLocks/>
          </p:cNvSpPr>
          <p:nvPr/>
        </p:nvSpPr>
        <p:spPr>
          <a:xfrm>
            <a:off x="4802587" y="712442"/>
            <a:ext cx="537441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accent1"/>
                </a:solidFill>
                <a:latin typeface="Segoe UI" panose="020B0502040204020203" pitchFamily="34" charset="0"/>
                <a:cs typeface="Segoe UI" panose="020B0502040204020203" pitchFamily="34" charset="0"/>
              </a:rPr>
              <a:t>① Collect content</a:t>
            </a:r>
          </a:p>
          <a:p>
            <a:pPr marL="0" indent="0">
              <a:buNone/>
            </a:pPr>
            <a:r>
              <a:rPr lang="en-US" dirty="0" smtClean="0">
                <a:solidFill>
                  <a:schemeClr val="accent2"/>
                </a:solidFill>
                <a:latin typeface="Segoe UI" panose="020B0502040204020203" pitchFamily="34" charset="0"/>
                <a:cs typeface="Segoe UI" panose="020B0502040204020203" pitchFamily="34" charset="0"/>
              </a:rPr>
              <a:t>② Organize content</a:t>
            </a:r>
          </a:p>
          <a:p>
            <a:pPr marL="0" indent="0">
              <a:buNone/>
            </a:pPr>
            <a:r>
              <a:rPr lang="en-US" dirty="0" smtClean="0">
                <a:solidFill>
                  <a:schemeClr val="accent6"/>
                </a:solidFill>
                <a:latin typeface="Segoe UI" panose="020B0502040204020203" pitchFamily="34" charset="0"/>
                <a:cs typeface="Segoe UI" panose="020B0502040204020203" pitchFamily="34" charset="0"/>
              </a:rPr>
              <a:t>③ Turn content into writing</a:t>
            </a:r>
          </a:p>
        </p:txBody>
      </p:sp>
      <p:sp>
        <p:nvSpPr>
          <p:cNvPr id="16" name="TextBox 15"/>
          <p:cNvSpPr txBox="1"/>
          <p:nvPr/>
        </p:nvSpPr>
        <p:spPr>
          <a:xfrm>
            <a:off x="3057882" y="5531544"/>
            <a:ext cx="448056" cy="523220"/>
          </a:xfrm>
          <a:prstGeom prst="rect">
            <a:avLst/>
          </a:prstGeom>
          <a:noFill/>
        </p:spPr>
        <p:txBody>
          <a:bodyPr wrap="square" rtlCol="0">
            <a:spAutoFit/>
          </a:bodyPr>
          <a:lstStyle/>
          <a:p>
            <a:pPr algn="ctr"/>
            <a:r>
              <a:rPr lang="en-US" sz="2800" dirty="0" smtClean="0">
                <a:solidFill>
                  <a:schemeClr val="accent6"/>
                </a:solidFill>
                <a:latin typeface="Segoe UI" panose="020B0502040204020203" pitchFamily="34" charset="0"/>
                <a:cs typeface="Segoe UI" panose="020B0502040204020203" pitchFamily="34" charset="0"/>
              </a:rPr>
              <a:t>③</a:t>
            </a:r>
            <a:endParaRPr lang="en-US" sz="2800" dirty="0">
              <a:solidFill>
                <a:schemeClr val="accent6"/>
              </a:solidFill>
              <a:latin typeface="Segoe UI" panose="020B0502040204020203" pitchFamily="34" charset="0"/>
              <a:cs typeface="Segoe UI" panose="020B0502040204020203" pitchFamily="34" charset="0"/>
            </a:endParaRPr>
          </a:p>
        </p:txBody>
      </p:sp>
      <p:sp>
        <p:nvSpPr>
          <p:cNvPr id="17" name="TextBox 16"/>
          <p:cNvSpPr txBox="1"/>
          <p:nvPr/>
        </p:nvSpPr>
        <p:spPr>
          <a:xfrm>
            <a:off x="3533547" y="1162806"/>
            <a:ext cx="448056" cy="523220"/>
          </a:xfrm>
          <a:prstGeom prst="rect">
            <a:avLst/>
          </a:prstGeom>
          <a:noFill/>
        </p:spPr>
        <p:txBody>
          <a:bodyPr wrap="square" rtlCol="0">
            <a:spAutoFit/>
          </a:bodyPr>
          <a:lstStyle/>
          <a:p>
            <a:pPr algn="ctr"/>
            <a:r>
              <a:rPr lang="en-US" sz="2800" dirty="0" smtClean="0">
                <a:solidFill>
                  <a:schemeClr val="accent1"/>
                </a:solidFill>
                <a:latin typeface="Segoe UI" panose="020B0502040204020203" pitchFamily="34" charset="0"/>
                <a:cs typeface="Segoe UI" panose="020B0502040204020203" pitchFamily="34" charset="0"/>
              </a:rPr>
              <a:t>①</a:t>
            </a:r>
            <a:endParaRPr lang="en-US" sz="2800" dirty="0">
              <a:solidFill>
                <a:schemeClr val="accent1"/>
              </a:solidFill>
              <a:latin typeface="Segoe UI" panose="020B0502040204020203" pitchFamily="34" charset="0"/>
              <a:cs typeface="Segoe UI" panose="020B0502040204020203" pitchFamily="34" charset="0"/>
            </a:endParaRPr>
          </a:p>
        </p:txBody>
      </p:sp>
      <p:sp>
        <p:nvSpPr>
          <p:cNvPr id="18" name="TextBox 17"/>
          <p:cNvSpPr txBox="1"/>
          <p:nvPr/>
        </p:nvSpPr>
        <p:spPr>
          <a:xfrm>
            <a:off x="3057882" y="4881493"/>
            <a:ext cx="448056" cy="523220"/>
          </a:xfrm>
          <a:prstGeom prst="rect">
            <a:avLst/>
          </a:prstGeom>
          <a:noFill/>
        </p:spPr>
        <p:txBody>
          <a:bodyPr wrap="square" rtlCol="0">
            <a:spAutoFit/>
          </a:bodyPr>
          <a:lstStyle/>
          <a:p>
            <a:pPr algn="ctr"/>
            <a:r>
              <a:rPr lang="en-US" sz="2800" dirty="0" smtClean="0">
                <a:solidFill>
                  <a:schemeClr val="accent2"/>
                </a:solidFill>
                <a:latin typeface="Segoe UI" panose="020B0502040204020203" pitchFamily="34" charset="0"/>
                <a:cs typeface="Segoe UI" panose="020B0502040204020203" pitchFamily="34" charset="0"/>
              </a:rPr>
              <a:t>②</a:t>
            </a:r>
            <a:endParaRPr lang="en-US" sz="2800" dirty="0">
              <a:solidFill>
                <a:schemeClr val="accent2"/>
              </a:solidFill>
              <a:latin typeface="Segoe UI" panose="020B0502040204020203" pitchFamily="34" charset="0"/>
              <a:cs typeface="Segoe UI" panose="020B0502040204020203" pitchFamily="34" charset="0"/>
            </a:endParaRPr>
          </a:p>
        </p:txBody>
      </p:sp>
      <p:sp>
        <p:nvSpPr>
          <p:cNvPr id="19" name="TextBox 18"/>
          <p:cNvSpPr txBox="1"/>
          <p:nvPr/>
        </p:nvSpPr>
        <p:spPr>
          <a:xfrm>
            <a:off x="3057882" y="4231442"/>
            <a:ext cx="448056" cy="523220"/>
          </a:xfrm>
          <a:prstGeom prst="rect">
            <a:avLst/>
          </a:prstGeom>
          <a:noFill/>
        </p:spPr>
        <p:txBody>
          <a:bodyPr wrap="square" rtlCol="0">
            <a:spAutoFit/>
          </a:bodyPr>
          <a:lstStyle/>
          <a:p>
            <a:pPr algn="ctr"/>
            <a:r>
              <a:rPr lang="en-US" sz="2800" dirty="0" smtClean="0">
                <a:solidFill>
                  <a:schemeClr val="accent1"/>
                </a:solidFill>
                <a:latin typeface="Segoe UI" panose="020B0502040204020203" pitchFamily="34" charset="0"/>
                <a:cs typeface="Segoe UI" panose="020B0502040204020203" pitchFamily="34" charset="0"/>
              </a:rPr>
              <a:t>①</a:t>
            </a:r>
            <a:endParaRPr lang="en-US" sz="2800" dirty="0">
              <a:solidFill>
                <a:schemeClr val="accent1"/>
              </a:solidFill>
              <a:latin typeface="Segoe UI" panose="020B0502040204020203" pitchFamily="34" charset="0"/>
              <a:cs typeface="Segoe UI" panose="020B0502040204020203" pitchFamily="34" charset="0"/>
            </a:endParaRPr>
          </a:p>
        </p:txBody>
      </p:sp>
      <p:sp>
        <p:nvSpPr>
          <p:cNvPr id="20" name="TextBox 19"/>
          <p:cNvSpPr txBox="1"/>
          <p:nvPr/>
        </p:nvSpPr>
        <p:spPr>
          <a:xfrm>
            <a:off x="3533547" y="2724334"/>
            <a:ext cx="448056" cy="523220"/>
          </a:xfrm>
          <a:prstGeom prst="rect">
            <a:avLst/>
          </a:prstGeom>
          <a:noFill/>
        </p:spPr>
        <p:txBody>
          <a:bodyPr wrap="square" rtlCol="0">
            <a:spAutoFit/>
          </a:bodyPr>
          <a:lstStyle/>
          <a:p>
            <a:pPr algn="ctr"/>
            <a:r>
              <a:rPr lang="en-US" sz="2800" dirty="0" smtClean="0">
                <a:solidFill>
                  <a:schemeClr val="accent6"/>
                </a:solidFill>
                <a:latin typeface="Segoe UI" panose="020B0502040204020203" pitchFamily="34" charset="0"/>
                <a:cs typeface="Segoe UI" panose="020B0502040204020203" pitchFamily="34" charset="0"/>
              </a:rPr>
              <a:t>③</a:t>
            </a:r>
            <a:endParaRPr lang="en-US" sz="2800" dirty="0">
              <a:solidFill>
                <a:schemeClr val="accent6"/>
              </a:solidFill>
              <a:latin typeface="Segoe UI" panose="020B0502040204020203" pitchFamily="34" charset="0"/>
              <a:cs typeface="Segoe UI" panose="020B0502040204020203" pitchFamily="34" charset="0"/>
            </a:endParaRPr>
          </a:p>
        </p:txBody>
      </p:sp>
      <p:sp>
        <p:nvSpPr>
          <p:cNvPr id="21" name="TextBox 20"/>
          <p:cNvSpPr txBox="1"/>
          <p:nvPr/>
        </p:nvSpPr>
        <p:spPr>
          <a:xfrm>
            <a:off x="3533547" y="121829"/>
            <a:ext cx="448056" cy="523220"/>
          </a:xfrm>
          <a:prstGeom prst="rect">
            <a:avLst/>
          </a:prstGeom>
          <a:noFill/>
        </p:spPr>
        <p:txBody>
          <a:bodyPr wrap="square" rtlCol="0">
            <a:spAutoFit/>
          </a:bodyPr>
          <a:lstStyle/>
          <a:p>
            <a:pPr algn="ctr"/>
            <a:r>
              <a:rPr lang="en-US" sz="2800" dirty="0" smtClean="0">
                <a:solidFill>
                  <a:schemeClr val="accent2"/>
                </a:solidFill>
                <a:latin typeface="Segoe UI" panose="020B0502040204020203" pitchFamily="34" charset="0"/>
                <a:cs typeface="Segoe UI" panose="020B0502040204020203" pitchFamily="34" charset="0"/>
              </a:rPr>
              <a:t>②</a:t>
            </a:r>
            <a:endParaRPr lang="en-US" sz="2800" dirty="0">
              <a:solidFill>
                <a:schemeClr val="accent2"/>
              </a:solidFill>
              <a:latin typeface="Segoe UI" panose="020B0502040204020203" pitchFamily="34" charset="0"/>
              <a:cs typeface="Segoe UI" panose="020B0502040204020203" pitchFamily="34" charset="0"/>
            </a:endParaRPr>
          </a:p>
        </p:txBody>
      </p:sp>
      <p:sp>
        <p:nvSpPr>
          <p:cNvPr id="5" name="Rectangle 4"/>
          <p:cNvSpPr/>
          <p:nvPr/>
        </p:nvSpPr>
        <p:spPr>
          <a:xfrm>
            <a:off x="142612" y="766417"/>
            <a:ext cx="3905489" cy="1375063"/>
          </a:xfrm>
          <a:prstGeom prst="rect">
            <a:avLst/>
          </a:prstGeom>
          <a:solidFill>
            <a:srgbClr val="5B9BD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23" name="Rectangle 22"/>
          <p:cNvSpPr/>
          <p:nvPr/>
        </p:nvSpPr>
        <p:spPr>
          <a:xfrm>
            <a:off x="1288270" y="4181062"/>
            <a:ext cx="2311775" cy="674126"/>
          </a:xfrm>
          <a:prstGeom prst="rect">
            <a:avLst/>
          </a:prstGeom>
          <a:solidFill>
            <a:srgbClr val="5B9BD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25" name="Rectangle 24"/>
          <p:cNvSpPr/>
          <p:nvPr/>
        </p:nvSpPr>
        <p:spPr>
          <a:xfrm>
            <a:off x="1288270" y="5487729"/>
            <a:ext cx="2311775" cy="636957"/>
          </a:xfrm>
          <a:prstGeom prst="rect">
            <a:avLst/>
          </a:prstGeom>
          <a:solidFill>
            <a:schemeClr val="accent6">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26" name="Rectangle 25"/>
          <p:cNvSpPr/>
          <p:nvPr/>
        </p:nvSpPr>
        <p:spPr>
          <a:xfrm>
            <a:off x="142612" y="2141479"/>
            <a:ext cx="3905489" cy="1835493"/>
          </a:xfrm>
          <a:prstGeom prst="rect">
            <a:avLst/>
          </a:prstGeom>
          <a:solidFill>
            <a:schemeClr val="accent6">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28" name="Rectangle 27"/>
          <p:cNvSpPr/>
          <p:nvPr/>
        </p:nvSpPr>
        <p:spPr>
          <a:xfrm>
            <a:off x="1288270" y="4855188"/>
            <a:ext cx="2311775" cy="632541"/>
          </a:xfrm>
          <a:prstGeom prst="rect">
            <a:avLst/>
          </a:pr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
        <p:nvSpPr>
          <p:cNvPr id="29" name="Rectangle 28"/>
          <p:cNvSpPr/>
          <p:nvPr/>
        </p:nvSpPr>
        <p:spPr>
          <a:xfrm>
            <a:off x="142612" y="31834"/>
            <a:ext cx="3905489" cy="739091"/>
          </a:xfrm>
          <a:prstGeom prst="rect">
            <a:avLst/>
          </a:pr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825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nodeType="clickEffect">
                                  <p:stCondLst>
                                    <p:cond delay="0"/>
                                  </p:stCondLst>
                                  <p:childTnLst>
                                    <p:animClr clrSpc="rgb" dir="cw">
                                      <p:cBhvr override="childStyle">
                                        <p:cTn id="56" dur="500" fill="hold"/>
                                        <p:tgtEl>
                                          <p:spTgt spid="13">
                                            <p:txEl>
                                              <p:pRg st="1" end="1"/>
                                            </p:txEl>
                                          </p:spTgt>
                                        </p:tgtEl>
                                        <p:attrNameLst>
                                          <p:attrName>style.color</p:attrName>
                                        </p:attrNameLst>
                                      </p:cBhvr>
                                      <p:to>
                                        <a:schemeClr val="tx1"/>
                                      </p:to>
                                    </p:animClr>
                                  </p:childTnLst>
                                </p:cTn>
                              </p:par>
                              <p:par>
                                <p:cTn id="57" presetID="3" presetClass="emph" presetSubtype="2" fill="hold" nodeType="withEffect">
                                  <p:stCondLst>
                                    <p:cond delay="0"/>
                                  </p:stCondLst>
                                  <p:childTnLst>
                                    <p:animClr clrSpc="rgb" dir="cw">
                                      <p:cBhvr override="childStyle">
                                        <p:cTn id="58" dur="500" fill="hold"/>
                                        <p:tgtEl>
                                          <p:spTgt spid="13">
                                            <p:txEl>
                                              <p:pRg st="2" end="2"/>
                                            </p:txEl>
                                          </p:spTgt>
                                        </p:tgtEl>
                                        <p:attrNameLst>
                                          <p:attrName>style.color</p:attrName>
                                        </p:attrNameLst>
                                      </p:cBhvr>
                                      <p:to>
                                        <a:schemeClr val="tx1"/>
                                      </p:to>
                                    </p:animClr>
                                  </p:childTnLst>
                                </p:cTn>
                              </p:par>
                              <p:par>
                                <p:cTn id="59" presetID="3" presetClass="emph" presetSubtype="2" fill="hold" grpId="1" nodeType="withEffect">
                                  <p:stCondLst>
                                    <p:cond delay="0"/>
                                  </p:stCondLst>
                                  <p:childTnLst>
                                    <p:animClr clrSpc="rgb" dir="cw">
                                      <p:cBhvr override="childStyle">
                                        <p:cTn id="60" dur="500" fill="hold"/>
                                        <p:tgtEl>
                                          <p:spTgt spid="18"/>
                                        </p:tgtEl>
                                        <p:attrNameLst>
                                          <p:attrName>style.color</p:attrName>
                                        </p:attrNameLst>
                                      </p:cBhvr>
                                      <p:to>
                                        <a:schemeClr val="tx1"/>
                                      </p:to>
                                    </p:animClr>
                                  </p:childTnLst>
                                </p:cTn>
                              </p:par>
                              <p:par>
                                <p:cTn id="61" presetID="3" presetClass="emph" presetSubtype="2" fill="hold" grpId="1" nodeType="withEffect">
                                  <p:stCondLst>
                                    <p:cond delay="0"/>
                                  </p:stCondLst>
                                  <p:childTnLst>
                                    <p:animClr clrSpc="rgb" dir="cw">
                                      <p:cBhvr override="childStyle">
                                        <p:cTn id="62" dur="500" fill="hold"/>
                                        <p:tgtEl>
                                          <p:spTgt spid="21"/>
                                        </p:tgtEl>
                                        <p:attrNameLst>
                                          <p:attrName>style.color</p:attrName>
                                        </p:attrNameLst>
                                      </p:cBhvr>
                                      <p:to>
                                        <a:schemeClr val="tx1"/>
                                      </p:to>
                                    </p:animClr>
                                  </p:childTnLst>
                                </p:cTn>
                              </p:par>
                              <p:par>
                                <p:cTn id="63" presetID="3" presetClass="emph" presetSubtype="2" fill="hold" grpId="1" nodeType="withEffect">
                                  <p:stCondLst>
                                    <p:cond delay="0"/>
                                  </p:stCondLst>
                                  <p:childTnLst>
                                    <p:animClr clrSpc="rgb" dir="cw">
                                      <p:cBhvr override="childStyle">
                                        <p:cTn id="64" dur="500" fill="hold"/>
                                        <p:tgtEl>
                                          <p:spTgt spid="16"/>
                                        </p:tgtEl>
                                        <p:attrNameLst>
                                          <p:attrName>style.color</p:attrName>
                                        </p:attrNameLst>
                                      </p:cBhvr>
                                      <p:to>
                                        <a:schemeClr val="tx1"/>
                                      </p:to>
                                    </p:animClr>
                                  </p:childTnLst>
                                </p:cTn>
                              </p:par>
                              <p:par>
                                <p:cTn id="65" presetID="3" presetClass="emph" presetSubtype="2" fill="hold" grpId="1" nodeType="withEffect">
                                  <p:stCondLst>
                                    <p:cond delay="0"/>
                                  </p:stCondLst>
                                  <p:childTnLst>
                                    <p:animClr clrSpc="rgb" dir="cw">
                                      <p:cBhvr override="childStyle">
                                        <p:cTn id="66" dur="500" fill="hold"/>
                                        <p:tgtEl>
                                          <p:spTgt spid="20"/>
                                        </p:tgtEl>
                                        <p:attrNameLst>
                                          <p:attrName>style.color</p:attrName>
                                        </p:attrNameLst>
                                      </p:cBhvr>
                                      <p:to>
                                        <a:schemeClr val="tx1"/>
                                      </p:to>
                                    </p:animClr>
                                  </p:childTnLst>
                                </p:cTn>
                              </p:par>
                              <p:par>
                                <p:cTn id="67" presetID="1" presetClass="exit" presetSubtype="0" fill="hold" grpId="1"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8" grpId="0"/>
      <p:bldP spid="18" grpId="1"/>
      <p:bldP spid="19" grpId="0"/>
      <p:bldP spid="20" grpId="0"/>
      <p:bldP spid="20" grpId="1"/>
      <p:bldP spid="21" grpId="0"/>
      <p:bldP spid="21" grpId="1"/>
      <p:bldP spid="5" grpId="0" animBg="1"/>
      <p:bldP spid="5" grpId="1" animBg="1"/>
      <p:bldP spid="23" grpId="0" animBg="1"/>
      <p:bldP spid="23" grpId="1" animBg="1"/>
      <p:bldP spid="25" grpId="0" animBg="1"/>
      <p:bldP spid="25" grpId="1" animBg="1"/>
      <p:bldP spid="25" grpId="2" animBg="1"/>
      <p:bldP spid="26" grpId="0" animBg="1"/>
      <p:bldP spid="26" grpId="1" animBg="1"/>
      <p:bldP spid="26" grpId="2" animBg="1"/>
      <p:bldP spid="28" grpId="0" animBg="1"/>
      <p:bldP spid="28" grpId="1" animBg="1"/>
      <p:bldP spid="29" grpId="0" animBg="1"/>
      <p:bldP spid="29"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A87ADD42-A433-465A-9598-1BEC7F0E1778}"/>
  <p:tag name="ATHENA.CUSTOMXMLCONTENT" val="&lt;?xml version=&quot;1.0&quot;?&gt;&lt;athena xmlns=&quot;http://schemas.microsoft.com/edu/athena&quot; version=&quot;0.1.1819.0&quot;&gt;&lt;timings duration=&quot;4991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E94B4E07-46F5-4D2B-8623-BB76B13BC0EF}"/>
  <p:tag name="ATHENA.CUSTOMXMLCONTENT" val="&lt;?xml version=&quot;1.0&quot;?&gt;&lt;athena xmlns=&quot;http://schemas.microsoft.com/edu/athena&quot; version=&quot;0.1.1819.0&quot;&gt;&lt;timings duration=&quot;41172&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A87ADD42-A433-465A-9598-1BEC7F0E1778}"/>
  <p:tag name="ATHENA.CUSTOMXMLCONTENT" val="&lt;?xml version=&quot;1.0&quot;?&gt;&lt;athena xmlns=&quot;http://schemas.microsoft.com/edu/athena&quot; version=&quot;0.1.1819.0&quot;&gt;&lt;timings duration=&quot;49910&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A87ADD42-A433-465A-9598-1BEC7F0E1778}"/>
  <p:tag name="ATHENA.CUSTOMXMLCONTENT" val="&lt;?xml version=&quot;1.0&quot;?&gt;&lt;athena xmlns=&quot;http://schemas.microsoft.com/edu/athena&quot; version=&quot;0.1.1819.0&quot;&gt;&lt;timings duration=&quot;49910&quot;/&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A87ADD42-A433-465A-9598-1BEC7F0E1778}"/>
  <p:tag name="ATHENA.CUSTOMXMLCONTENT" val="&lt;?xml version=&quot;1.0&quot;?&gt;&lt;athena xmlns=&quot;http://schemas.microsoft.com/edu/athena&quot; version=&quot;0.1.1819.0&quot;&gt;&lt;timings duration=&quot;49910&quot;/&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A87ADD42-A433-465A-9598-1BEC7F0E1778}"/>
  <p:tag name="ATHENA.CUSTOMXMLCONTENT" val="&lt;?xml version=&quot;1.0&quot;?&gt;&lt;athena xmlns=&quot;http://schemas.microsoft.com/edu/athena&quot; version=&quot;0.1.1819.0&quot;&gt;&lt;timings duration=&quot;49910&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athena xmlns="http://schemas.microsoft.com/edu/athena" version="0.1.1819.0">
  <timings duration="56550"/>
</athena>
</file>

<file path=customXml/item2.xml><?xml version="1.0" encoding="utf-8"?>
<athena xmlns="http://schemas.microsoft.com/edu/athena" version="0.1.1819.0">
  <timings duration="49910"/>
</athena>
</file>

<file path=customXml/item3.xml><?xml version="1.0" encoding="utf-8"?>
<athena xmlns="http://schemas.microsoft.com/edu/athena" version="0.1.1819.0">
  <timings duration="33604"/>
</athena>
</file>

<file path=customXml/item4.xml><?xml version="1.0" encoding="utf-8"?>
<athena xmlns="http://schemas.microsoft.com/edu/athena" version="0.1.1819.0">
  <timings duration="49910"/>
</athena>
</file>

<file path=customXml/item5.xml><?xml version="1.0" encoding="utf-8"?>
<athena xmlns="http://schemas.microsoft.com/edu/athena" version="0.1.1819.0">
  <timings duration="49910"/>
</athena>
</file>

<file path=customXml/item6.xml><?xml version="1.0" encoding="utf-8"?>
<athena xmlns="http://schemas.microsoft.com/edu/athena" version="0.1.1819.0">
  <timings duration="49910"/>
</athena>
</file>

<file path=customXml/item7.xml><?xml version="1.0" encoding="utf-8"?>
<athena xmlns="http://schemas.microsoft.com/edu/athena" version="0.1.1819.0">
  <timings duration="41172"/>
</athena>
</file>

<file path=customXml/item8.xml><?xml version="1.0" encoding="utf-8"?>
<athena xmlns="http://schemas.microsoft.com/edu/athena" version="0.1.1819.0">
  <timings duration="49910"/>
</athena>
</file>

<file path=customXml/itemProps1.xml><?xml version="1.0" encoding="utf-8"?>
<ds:datastoreItem xmlns:ds="http://schemas.openxmlformats.org/officeDocument/2006/customXml" ds:itemID="{05392EC2-FEE6-4F40-8445-45DF1DCB5779}">
  <ds:schemaRefs>
    <ds:schemaRef ds:uri="http://schemas.microsoft.com/edu/athena"/>
  </ds:schemaRefs>
</ds:datastoreItem>
</file>

<file path=customXml/itemProps2.xml><?xml version="1.0" encoding="utf-8"?>
<ds:datastoreItem xmlns:ds="http://schemas.openxmlformats.org/officeDocument/2006/customXml" ds:itemID="{331F0A76-47AA-4A3C-87DC-D949C17017B1}">
  <ds:schemaRefs>
    <ds:schemaRef ds:uri="http://schemas.microsoft.com/edu/athena"/>
  </ds:schemaRefs>
</ds:datastoreItem>
</file>

<file path=customXml/itemProps3.xml><?xml version="1.0" encoding="utf-8"?>
<ds:datastoreItem xmlns:ds="http://schemas.openxmlformats.org/officeDocument/2006/customXml" ds:itemID="{635A20CB-12BE-4F2E-B121-9D020582196C}">
  <ds:schemaRefs>
    <ds:schemaRef ds:uri="http://schemas.microsoft.com/edu/athena"/>
  </ds:schemaRefs>
</ds:datastoreItem>
</file>

<file path=customXml/itemProps4.xml><?xml version="1.0" encoding="utf-8"?>
<ds:datastoreItem xmlns:ds="http://schemas.openxmlformats.org/officeDocument/2006/customXml" ds:itemID="{80415AA5-F805-4DCC-BF5F-86B4DE9EDAFF}">
  <ds:schemaRefs>
    <ds:schemaRef ds:uri="http://schemas.microsoft.com/edu/athena"/>
  </ds:schemaRefs>
</ds:datastoreItem>
</file>

<file path=customXml/itemProps5.xml><?xml version="1.0" encoding="utf-8"?>
<ds:datastoreItem xmlns:ds="http://schemas.openxmlformats.org/officeDocument/2006/customXml" ds:itemID="{E0006597-E746-45DA-A585-CBFA6C0BA2B4}">
  <ds:schemaRefs>
    <ds:schemaRef ds:uri="http://schemas.microsoft.com/edu/athena"/>
  </ds:schemaRefs>
</ds:datastoreItem>
</file>

<file path=customXml/itemProps6.xml><?xml version="1.0" encoding="utf-8"?>
<ds:datastoreItem xmlns:ds="http://schemas.openxmlformats.org/officeDocument/2006/customXml" ds:itemID="{81EE5819-05B9-4E17-AC11-43F10C7F2CB3}">
  <ds:schemaRefs>
    <ds:schemaRef ds:uri="http://schemas.microsoft.com/edu/athena"/>
  </ds:schemaRefs>
</ds:datastoreItem>
</file>

<file path=customXml/itemProps7.xml><?xml version="1.0" encoding="utf-8"?>
<ds:datastoreItem xmlns:ds="http://schemas.openxmlformats.org/officeDocument/2006/customXml" ds:itemID="{B4E064B9-F68A-4473-AF70-311585163C71}">
  <ds:schemaRefs>
    <ds:schemaRef ds:uri="http://schemas.microsoft.com/edu/athena"/>
  </ds:schemaRefs>
</ds:datastoreItem>
</file>

<file path=customXml/itemProps8.xml><?xml version="1.0" encoding="utf-8"?>
<ds:datastoreItem xmlns:ds="http://schemas.openxmlformats.org/officeDocument/2006/customXml" ds:itemID="{627B271F-410F-4987-A26A-1BB3A2B6178C}">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2693</TotalTime>
  <Words>3294</Words>
  <Application>Microsoft Office PowerPoint</Application>
  <PresentationFormat>Widescreen</PresentationFormat>
  <Paragraphs>525</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Courier New</vt:lpstr>
      <vt:lpstr>Segoe UI</vt:lpstr>
      <vt:lpstr>Times New Roman</vt:lpstr>
      <vt:lpstr>Office Theme</vt:lpstr>
      <vt:lpstr>mi·cro·pro·duc·tiv·i·ty /ˈmīkrō prōˌdəkˈtivətē/ noun</vt:lpstr>
      <vt:lpstr>PowerPoint Presentation</vt:lpstr>
      <vt:lpstr>PowerPoint Presentation</vt:lpstr>
      <vt:lpstr>mi·cro·pro·duc·tiv·i·ty /ˈmīkrō prōˌdəkˈtivətē/ noun</vt:lpstr>
      <vt:lpstr>Key Aspects of Microproductivity</vt:lpstr>
      <vt:lpstr>task structure – break tasks into microtasks</vt:lpstr>
      <vt:lpstr>PowerPoint Presentation</vt:lpstr>
      <vt:lpstr>PowerPoint Presentation</vt:lpstr>
      <vt:lpstr>PowerPoint Presentation</vt:lpstr>
      <vt:lpstr>① Collect Content</vt:lpstr>
      <vt:lpstr>① Collect Content</vt:lpstr>
      <vt:lpstr>PowerPoint Presentation</vt:lpstr>
      <vt:lpstr>② Organize Content</vt:lpstr>
      <vt:lpstr>② Organize Content</vt:lpstr>
      <vt:lpstr>② Organize Content</vt:lpstr>
      <vt:lpstr>PowerPoint Presentation</vt:lpstr>
      <vt:lpstr>③ Turn Content into Writing</vt:lpstr>
      <vt:lpstr>③ Turn Content into Writing</vt:lpstr>
      <vt:lpstr>③ Turn Content into Writing</vt:lpstr>
      <vt:lpstr>③ Turn Content into Writing</vt:lpstr>
      <vt:lpstr>③ Turn Content into Writing</vt:lpstr>
      <vt:lpstr>PowerPoint Presentation</vt:lpstr>
      <vt:lpstr>PowerPoint Presentation</vt:lpstr>
      <vt:lpstr>task completion – make it easy to do microtasks</vt:lpstr>
      <vt:lpstr>Studied Tasks as Macrotask or Microtasks</vt:lpstr>
      <vt:lpstr>PowerPoint Presentation</vt:lpstr>
      <vt:lpstr>Microtasking Leads to Fewer Errors</vt:lpstr>
      <vt:lpstr>Microtasking Takes Longer</vt:lpstr>
      <vt:lpstr>Microtasking Handles Interruptions</vt:lpstr>
      <vt:lpstr>WearWrite</vt:lpstr>
      <vt:lpstr>PowerPoint Presentation</vt:lpstr>
      <vt:lpstr>task sharing – get microtasks to right person</vt:lpstr>
      <vt:lpstr>PowerPoint Presentation</vt:lpstr>
      <vt:lpstr>Guessing from Examples</vt:lpstr>
      <vt:lpstr>Asking the Crowd to Guess v. Rate</vt:lpstr>
      <vt:lpstr>Handwriting Imitation</vt:lpstr>
      <vt:lpstr>Handwriting Imitation</vt:lpstr>
      <vt:lpstr>Extraction and Manipulation Threats</vt:lpstr>
      <vt:lpstr>Task Extraction</vt:lpstr>
      <vt:lpstr>Task Manipulation</vt:lpstr>
      <vt:lpstr>Impact of Payment</vt:lpstr>
      <vt:lpstr>Summary of Microproductivity</vt:lpstr>
      <vt:lpstr>Learn More about Microproductivity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Microproductivity for Writing</dc:title>
  <dc:creator>Jaime Teevan</dc:creator>
  <cp:lastModifiedBy>Jaime Teevan</cp:lastModifiedBy>
  <cp:revision>100</cp:revision>
  <dcterms:created xsi:type="dcterms:W3CDTF">2016-07-11T15:50:38Z</dcterms:created>
  <dcterms:modified xsi:type="dcterms:W3CDTF">2016-11-02T21:33:21Z</dcterms:modified>
</cp:coreProperties>
</file>